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Quattrocento" panose="02020502030000000404" pitchFamily="18" charset="0"/>
      <p:regular r:id="rId13"/>
      <p:bold r:id="rId14"/>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5" d="100"/>
          <a:sy n="95" d="100"/>
        </p:scale>
        <p:origin x="4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633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E1F7"/>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E1F7"/>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E1F7"/>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E1F7"/>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E1F7"/>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E1F7"/>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E1F7"/>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E1F7"/>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E1F7"/>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AFA"/>
          </a:solidFill>
          <a:ln/>
        </p:spPr>
      </p:sp>
      <p:sp>
        <p:nvSpPr>
          <p:cNvPr id="3" name="Shape 1"/>
          <p:cNvSpPr/>
          <p:nvPr/>
        </p:nvSpPr>
        <p:spPr>
          <a:xfrm>
            <a:off x="0" y="0"/>
            <a:ext cx="14630400" cy="8229600"/>
          </a:xfrm>
          <a:prstGeom prst="rect">
            <a:avLst/>
          </a:prstGeom>
          <a:solidFill>
            <a:srgbClr val="FFE1F7"/>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691527"/>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371A2D"/>
                </a:solidFill>
                <a:latin typeface="Quattrocento" pitchFamily="34" charset="0"/>
                <a:ea typeface="Quattrocento" pitchFamily="34" charset="-122"/>
                <a:cs typeface="Quattrocento" pitchFamily="34" charset="-120"/>
              </a:rPr>
              <a:t>5 kleine Pausen, die dein Herz lieben wird</a:t>
            </a:r>
            <a:endParaRPr lang="en-US" sz="4450" dirty="0"/>
          </a:p>
        </p:txBody>
      </p:sp>
      <p:sp>
        <p:nvSpPr>
          <p:cNvPr id="4" name="Text 1"/>
          <p:cNvSpPr/>
          <p:nvPr/>
        </p:nvSpPr>
        <p:spPr>
          <a:xfrm>
            <a:off x="793790" y="4449247"/>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432338"/>
                </a:solidFill>
                <a:latin typeface="Quattrocento" pitchFamily="34" charset="0"/>
                <a:ea typeface="Quattrocento" pitchFamily="34" charset="-122"/>
                <a:cs typeface="Quattrocento" pitchFamily="34" charset="-120"/>
              </a:rPr>
              <a:t>Ein Mini-E-Book mit einfachen Achtsamkeitsübungen für gestresste Frauen, die zwischen Beruf, Familie und Alltag jonglieren. Entdecke, wie kurze Momente der Ruhe deinen Tag transformieren können.</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39735"/>
          </a:xfrm>
          <a:prstGeom prst="rect">
            <a:avLst/>
          </a:prstGeom>
        </p:spPr>
      </p:pic>
      <p:sp>
        <p:nvSpPr>
          <p:cNvPr id="3" name="Text 0"/>
          <p:cNvSpPr/>
          <p:nvPr/>
        </p:nvSpPr>
        <p:spPr>
          <a:xfrm>
            <a:off x="739140" y="3221474"/>
            <a:ext cx="7059454" cy="659844"/>
          </a:xfrm>
          <a:prstGeom prst="rect">
            <a:avLst/>
          </a:prstGeom>
          <a:noFill/>
          <a:ln/>
        </p:spPr>
        <p:txBody>
          <a:bodyPr wrap="none" lIns="0" tIns="0" rIns="0" bIns="0" rtlCol="0" anchor="t"/>
          <a:lstStyle/>
          <a:p>
            <a:pPr marL="0" indent="0" algn="l">
              <a:lnSpc>
                <a:spcPts val="5150"/>
              </a:lnSpc>
              <a:buNone/>
            </a:pPr>
            <a:r>
              <a:rPr lang="en-US" sz="4150" dirty="0">
                <a:solidFill>
                  <a:srgbClr val="371A2D"/>
                </a:solidFill>
                <a:latin typeface="Quattrocento" pitchFamily="34" charset="0"/>
                <a:ea typeface="Quattrocento" pitchFamily="34" charset="-122"/>
                <a:cs typeface="Quattrocento" pitchFamily="34" charset="-120"/>
              </a:rPr>
              <a:t>Dein Herz wird es dir danken!</a:t>
            </a:r>
            <a:endParaRPr lang="en-US" sz="4150" dirty="0"/>
          </a:p>
        </p:txBody>
      </p:sp>
      <p:sp>
        <p:nvSpPr>
          <p:cNvPr id="4" name="Text 1"/>
          <p:cNvSpPr/>
          <p:nvPr/>
        </p:nvSpPr>
        <p:spPr>
          <a:xfrm>
            <a:off x="739140" y="4303514"/>
            <a:ext cx="4208026" cy="696873"/>
          </a:xfrm>
          <a:prstGeom prst="rect">
            <a:avLst/>
          </a:prstGeom>
          <a:noFill/>
          <a:ln/>
        </p:spPr>
        <p:txBody>
          <a:bodyPr wrap="none" lIns="0" tIns="0" rIns="0" bIns="0" rtlCol="0" anchor="t"/>
          <a:lstStyle/>
          <a:p>
            <a:pPr marL="0" indent="0" algn="ctr">
              <a:lnSpc>
                <a:spcPts val="5450"/>
              </a:lnSpc>
              <a:buNone/>
            </a:pPr>
            <a:r>
              <a:rPr lang="en-US" sz="5450" dirty="0">
                <a:solidFill>
                  <a:srgbClr val="432338"/>
                </a:solidFill>
                <a:latin typeface="Quattrocento" pitchFamily="34" charset="0"/>
                <a:ea typeface="Quattrocento" pitchFamily="34" charset="-122"/>
                <a:cs typeface="Quattrocento" pitchFamily="34" charset="-120"/>
              </a:rPr>
              <a:t>5</a:t>
            </a:r>
            <a:endParaRPr lang="en-US" sz="5450" dirty="0"/>
          </a:p>
        </p:txBody>
      </p:sp>
      <p:sp>
        <p:nvSpPr>
          <p:cNvPr id="5" name="Text 2"/>
          <p:cNvSpPr/>
          <p:nvPr/>
        </p:nvSpPr>
        <p:spPr>
          <a:xfrm>
            <a:off x="1523286" y="5264229"/>
            <a:ext cx="2639735" cy="329922"/>
          </a:xfrm>
          <a:prstGeom prst="rect">
            <a:avLst/>
          </a:prstGeom>
          <a:noFill/>
          <a:ln/>
        </p:spPr>
        <p:txBody>
          <a:bodyPr wrap="none" lIns="0" tIns="0" rIns="0" bIns="0" rtlCol="0" anchor="t"/>
          <a:lstStyle/>
          <a:p>
            <a:pPr marL="0" indent="0" algn="ctr">
              <a:lnSpc>
                <a:spcPts val="2550"/>
              </a:lnSpc>
              <a:buNone/>
            </a:pPr>
            <a:r>
              <a:rPr lang="en-US" sz="2050" dirty="0">
                <a:solidFill>
                  <a:srgbClr val="432338"/>
                </a:solidFill>
                <a:latin typeface="Quattrocento" pitchFamily="34" charset="0"/>
                <a:ea typeface="Quattrocento" pitchFamily="34" charset="-122"/>
                <a:cs typeface="Quattrocento" pitchFamily="34" charset="-120"/>
              </a:rPr>
              <a:t>Minuten täglich</a:t>
            </a:r>
            <a:endParaRPr lang="en-US" sz="2050" dirty="0"/>
          </a:p>
        </p:txBody>
      </p:sp>
      <p:sp>
        <p:nvSpPr>
          <p:cNvPr id="6" name="Text 3"/>
          <p:cNvSpPr/>
          <p:nvPr/>
        </p:nvSpPr>
        <p:spPr>
          <a:xfrm>
            <a:off x="739140" y="5720834"/>
            <a:ext cx="4208026" cy="1351598"/>
          </a:xfrm>
          <a:prstGeom prst="rect">
            <a:avLst/>
          </a:prstGeom>
          <a:noFill/>
          <a:ln/>
        </p:spPr>
        <p:txBody>
          <a:bodyPr wrap="square" lIns="0" tIns="0" rIns="0" bIns="0" rtlCol="0" anchor="t"/>
          <a:lstStyle/>
          <a:p>
            <a:pPr marL="0" indent="0" algn="ctr">
              <a:lnSpc>
                <a:spcPts val="2650"/>
              </a:lnSpc>
              <a:buNone/>
            </a:pPr>
            <a:r>
              <a:rPr lang="en-US" sz="1650" dirty="0">
                <a:solidFill>
                  <a:srgbClr val="432338"/>
                </a:solidFill>
                <a:latin typeface="Quattrocento" pitchFamily="34" charset="0"/>
                <a:ea typeface="Quattrocento" pitchFamily="34" charset="-122"/>
                <a:cs typeface="Quattrocento" pitchFamily="34" charset="-120"/>
              </a:rPr>
              <a:t>Schon wenige Minuten bewusste Auszeit können deine Herzgesundheit und dein emotionales Wohlbefinden nachhaltig verbessern.</a:t>
            </a:r>
            <a:endParaRPr lang="en-US" sz="1650" dirty="0"/>
          </a:p>
        </p:txBody>
      </p:sp>
      <p:sp>
        <p:nvSpPr>
          <p:cNvPr id="7" name="Text 4"/>
          <p:cNvSpPr/>
          <p:nvPr/>
        </p:nvSpPr>
        <p:spPr>
          <a:xfrm>
            <a:off x="5211128" y="4303514"/>
            <a:ext cx="4208026" cy="696873"/>
          </a:xfrm>
          <a:prstGeom prst="rect">
            <a:avLst/>
          </a:prstGeom>
          <a:noFill/>
          <a:ln/>
        </p:spPr>
        <p:txBody>
          <a:bodyPr wrap="none" lIns="0" tIns="0" rIns="0" bIns="0" rtlCol="0" anchor="t"/>
          <a:lstStyle/>
          <a:p>
            <a:pPr marL="0" indent="0" algn="ctr">
              <a:lnSpc>
                <a:spcPts val="5450"/>
              </a:lnSpc>
              <a:buNone/>
            </a:pPr>
            <a:r>
              <a:rPr lang="en-US" sz="5450" dirty="0">
                <a:solidFill>
                  <a:srgbClr val="432338"/>
                </a:solidFill>
                <a:latin typeface="Quattrocento" pitchFamily="34" charset="0"/>
                <a:ea typeface="Quattrocento" pitchFamily="34" charset="-122"/>
                <a:cs typeface="Quattrocento" pitchFamily="34" charset="-120"/>
              </a:rPr>
              <a:t>100%</a:t>
            </a:r>
            <a:endParaRPr lang="en-US" sz="5450" dirty="0"/>
          </a:p>
        </p:txBody>
      </p:sp>
      <p:sp>
        <p:nvSpPr>
          <p:cNvPr id="8" name="Text 5"/>
          <p:cNvSpPr/>
          <p:nvPr/>
        </p:nvSpPr>
        <p:spPr>
          <a:xfrm>
            <a:off x="5995273" y="5264229"/>
            <a:ext cx="2639735" cy="329922"/>
          </a:xfrm>
          <a:prstGeom prst="rect">
            <a:avLst/>
          </a:prstGeom>
          <a:noFill/>
          <a:ln/>
        </p:spPr>
        <p:txBody>
          <a:bodyPr wrap="none" lIns="0" tIns="0" rIns="0" bIns="0" rtlCol="0" anchor="t"/>
          <a:lstStyle/>
          <a:p>
            <a:pPr marL="0" indent="0" algn="ctr">
              <a:lnSpc>
                <a:spcPts val="2550"/>
              </a:lnSpc>
              <a:buNone/>
            </a:pPr>
            <a:r>
              <a:rPr lang="en-US" sz="2050" dirty="0">
                <a:solidFill>
                  <a:srgbClr val="432338"/>
                </a:solidFill>
                <a:latin typeface="Quattrocento" pitchFamily="34" charset="0"/>
                <a:ea typeface="Quattrocento" pitchFamily="34" charset="-122"/>
                <a:cs typeface="Quattrocento" pitchFamily="34" charset="-120"/>
              </a:rPr>
              <a:t>Für dich selbst</a:t>
            </a:r>
            <a:endParaRPr lang="en-US" sz="2050" dirty="0"/>
          </a:p>
        </p:txBody>
      </p:sp>
      <p:sp>
        <p:nvSpPr>
          <p:cNvPr id="9" name="Text 6"/>
          <p:cNvSpPr/>
          <p:nvPr/>
        </p:nvSpPr>
        <p:spPr>
          <a:xfrm>
            <a:off x="5211128" y="5720834"/>
            <a:ext cx="4208026" cy="1013698"/>
          </a:xfrm>
          <a:prstGeom prst="rect">
            <a:avLst/>
          </a:prstGeom>
          <a:noFill/>
          <a:ln/>
        </p:spPr>
        <p:txBody>
          <a:bodyPr wrap="square" lIns="0" tIns="0" rIns="0" bIns="0" rtlCol="0" anchor="t"/>
          <a:lstStyle/>
          <a:p>
            <a:pPr marL="0" indent="0" algn="ctr">
              <a:lnSpc>
                <a:spcPts val="2650"/>
              </a:lnSpc>
              <a:buNone/>
            </a:pPr>
            <a:r>
              <a:rPr lang="en-US" sz="1650" dirty="0">
                <a:solidFill>
                  <a:srgbClr val="432338"/>
                </a:solidFill>
                <a:latin typeface="Quattrocento" pitchFamily="34" charset="0"/>
                <a:ea typeface="Quattrocento" pitchFamily="34" charset="-122"/>
                <a:cs typeface="Quattrocento" pitchFamily="34" charset="-120"/>
              </a:rPr>
              <a:t>Jede Pause ist ein Geschenk, das du dir selbst machst – eine Investition in deine Lebensqualität und Resilienz.</a:t>
            </a:r>
            <a:endParaRPr lang="en-US" sz="1650" dirty="0"/>
          </a:p>
        </p:txBody>
      </p:sp>
      <p:sp>
        <p:nvSpPr>
          <p:cNvPr id="10" name="Text 7"/>
          <p:cNvSpPr/>
          <p:nvPr/>
        </p:nvSpPr>
        <p:spPr>
          <a:xfrm>
            <a:off x="9683115" y="4303514"/>
            <a:ext cx="4208145" cy="696873"/>
          </a:xfrm>
          <a:prstGeom prst="rect">
            <a:avLst/>
          </a:prstGeom>
          <a:noFill/>
          <a:ln/>
        </p:spPr>
        <p:txBody>
          <a:bodyPr wrap="none" lIns="0" tIns="0" rIns="0" bIns="0" rtlCol="0" anchor="t"/>
          <a:lstStyle/>
          <a:p>
            <a:pPr marL="0" indent="0" algn="ctr">
              <a:lnSpc>
                <a:spcPts val="5450"/>
              </a:lnSpc>
              <a:buNone/>
            </a:pPr>
            <a:r>
              <a:rPr lang="en-US" sz="5450" dirty="0">
                <a:solidFill>
                  <a:srgbClr val="432338"/>
                </a:solidFill>
                <a:latin typeface="Quattrocento" pitchFamily="34" charset="0"/>
                <a:ea typeface="Quattrocento" pitchFamily="34" charset="-122"/>
                <a:cs typeface="Quattrocento" pitchFamily="34" charset="-120"/>
              </a:rPr>
              <a:t>∞</a:t>
            </a:r>
            <a:endParaRPr lang="en-US" sz="5450" dirty="0"/>
          </a:p>
        </p:txBody>
      </p:sp>
      <p:sp>
        <p:nvSpPr>
          <p:cNvPr id="11" name="Text 8"/>
          <p:cNvSpPr/>
          <p:nvPr/>
        </p:nvSpPr>
        <p:spPr>
          <a:xfrm>
            <a:off x="10467261" y="5264229"/>
            <a:ext cx="2639735" cy="329922"/>
          </a:xfrm>
          <a:prstGeom prst="rect">
            <a:avLst/>
          </a:prstGeom>
          <a:noFill/>
          <a:ln/>
        </p:spPr>
        <p:txBody>
          <a:bodyPr wrap="none" lIns="0" tIns="0" rIns="0" bIns="0" rtlCol="0" anchor="t"/>
          <a:lstStyle/>
          <a:p>
            <a:pPr marL="0" indent="0" algn="ctr">
              <a:lnSpc>
                <a:spcPts val="2550"/>
              </a:lnSpc>
              <a:buNone/>
            </a:pPr>
            <a:r>
              <a:rPr lang="en-US" sz="2050" dirty="0">
                <a:solidFill>
                  <a:srgbClr val="432338"/>
                </a:solidFill>
                <a:latin typeface="Quattrocento" pitchFamily="34" charset="0"/>
                <a:ea typeface="Quattrocento" pitchFamily="34" charset="-122"/>
                <a:cs typeface="Quattrocento" pitchFamily="34" charset="-120"/>
              </a:rPr>
              <a:t>Möglichkeiten</a:t>
            </a:r>
            <a:endParaRPr lang="en-US" sz="2050" dirty="0"/>
          </a:p>
        </p:txBody>
      </p:sp>
      <p:sp>
        <p:nvSpPr>
          <p:cNvPr id="12" name="Text 9"/>
          <p:cNvSpPr/>
          <p:nvPr/>
        </p:nvSpPr>
        <p:spPr>
          <a:xfrm>
            <a:off x="9683115" y="5720834"/>
            <a:ext cx="4208145" cy="1351598"/>
          </a:xfrm>
          <a:prstGeom prst="rect">
            <a:avLst/>
          </a:prstGeom>
          <a:noFill/>
          <a:ln/>
        </p:spPr>
        <p:txBody>
          <a:bodyPr wrap="square" lIns="0" tIns="0" rIns="0" bIns="0" rtlCol="0" anchor="t"/>
          <a:lstStyle/>
          <a:p>
            <a:pPr marL="0" indent="0" algn="ctr">
              <a:lnSpc>
                <a:spcPts val="2650"/>
              </a:lnSpc>
              <a:buNone/>
            </a:pPr>
            <a:r>
              <a:rPr lang="en-US" sz="1650" dirty="0">
                <a:solidFill>
                  <a:srgbClr val="432338"/>
                </a:solidFill>
                <a:latin typeface="Quattrocento" pitchFamily="34" charset="0"/>
                <a:ea typeface="Quattrocento" pitchFamily="34" charset="-122"/>
                <a:cs typeface="Quattrocento" pitchFamily="34" charset="-120"/>
              </a:rPr>
              <a:t>Die Kraft der kleinen Pausen ist grenzenlos – starte noch heute deinen persönlichen Weg zu mehr Herzensruhe und Gelassenheit.</a:t>
            </a:r>
            <a:endParaRPr lang="en-US" sz="1650" dirty="0"/>
          </a:p>
        </p:txBody>
      </p:sp>
      <p:sp>
        <p:nvSpPr>
          <p:cNvPr id="13" name="Text 10"/>
          <p:cNvSpPr/>
          <p:nvPr/>
        </p:nvSpPr>
        <p:spPr>
          <a:xfrm>
            <a:off x="739140" y="7309961"/>
            <a:ext cx="13152120" cy="337899"/>
          </a:xfrm>
          <a:prstGeom prst="rect">
            <a:avLst/>
          </a:prstGeom>
          <a:noFill/>
          <a:ln/>
        </p:spPr>
        <p:txBody>
          <a:bodyPr wrap="none" lIns="0" tIns="0" rIns="0" bIns="0" rtlCol="0" anchor="t"/>
          <a:lstStyle/>
          <a:p>
            <a:pPr marL="0" indent="0" algn="ctr">
              <a:lnSpc>
                <a:spcPts val="2650"/>
              </a:lnSpc>
              <a:buNone/>
            </a:pPr>
            <a:r>
              <a:rPr lang="en-US" sz="1650" b="1" dirty="0">
                <a:solidFill>
                  <a:srgbClr val="432338"/>
                </a:solidFill>
                <a:latin typeface="Quattrocento" pitchFamily="34" charset="0"/>
                <a:ea typeface="Quattrocento" pitchFamily="34" charset="-122"/>
                <a:cs typeface="Quattrocento" pitchFamily="34" charset="-120"/>
              </a:rPr>
              <a:t>Jetzt dein kostenloses E-Book sichern: </a:t>
            </a:r>
            <a:r>
              <a:rPr lang="en-US" sz="1650" dirty="0">
                <a:solidFill>
                  <a:srgbClr val="432338"/>
                </a:solidFill>
                <a:latin typeface="Quattrocento" pitchFamily="34" charset="0"/>
                <a:ea typeface="Quattrocento" pitchFamily="34" charset="-122"/>
                <a:cs typeface="Quattrocento" pitchFamily="34" charset="-120"/>
              </a:rPr>
              <a:t>www.erika-hensellek.com</a:t>
            </a:r>
            <a:endParaRPr lang="en-US" sz="16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586621" y="460891"/>
            <a:ext cx="6415445" cy="523875"/>
          </a:xfrm>
          <a:prstGeom prst="rect">
            <a:avLst/>
          </a:prstGeom>
          <a:noFill/>
          <a:ln/>
        </p:spPr>
        <p:txBody>
          <a:bodyPr wrap="none" lIns="0" tIns="0" rIns="0" bIns="0" rtlCol="0" anchor="t"/>
          <a:lstStyle/>
          <a:p>
            <a:pPr marL="0" indent="0" algn="l">
              <a:lnSpc>
                <a:spcPts val="4100"/>
              </a:lnSpc>
              <a:buNone/>
            </a:pPr>
            <a:r>
              <a:rPr lang="en-US" sz="3250" dirty="0">
                <a:solidFill>
                  <a:srgbClr val="371A2D"/>
                </a:solidFill>
                <a:latin typeface="Quattrocento" pitchFamily="34" charset="0"/>
                <a:ea typeface="Quattrocento" pitchFamily="34" charset="-122"/>
                <a:cs typeface="Quattrocento" pitchFamily="34" charset="-120"/>
              </a:rPr>
              <a:t>Warum dein Herz Pausen braucht</a:t>
            </a:r>
            <a:endParaRPr lang="en-US" sz="3250" dirty="0"/>
          </a:p>
        </p:txBody>
      </p:sp>
      <p:sp>
        <p:nvSpPr>
          <p:cNvPr id="3" name="Text 1"/>
          <p:cNvSpPr/>
          <p:nvPr/>
        </p:nvSpPr>
        <p:spPr>
          <a:xfrm>
            <a:off x="586621" y="1386959"/>
            <a:ext cx="6524149" cy="536258"/>
          </a:xfrm>
          <a:prstGeom prst="rect">
            <a:avLst/>
          </a:prstGeom>
          <a:noFill/>
          <a:ln/>
        </p:spPr>
        <p:txBody>
          <a:bodyPr wrap="square" lIns="0" tIns="0" rIns="0" bIns="0" rtlCol="0" anchor="t"/>
          <a:lstStyle/>
          <a:p>
            <a:pPr marL="0" indent="0" algn="l">
              <a:lnSpc>
                <a:spcPts val="2100"/>
              </a:lnSpc>
              <a:buNone/>
            </a:pPr>
            <a:r>
              <a:rPr lang="en-US" sz="1300" dirty="0">
                <a:solidFill>
                  <a:srgbClr val="432338"/>
                </a:solidFill>
                <a:latin typeface="Quattrocento" pitchFamily="34" charset="0"/>
                <a:ea typeface="Quattrocento" pitchFamily="34" charset="-122"/>
                <a:cs typeface="Quattrocento" pitchFamily="34" charset="-120"/>
              </a:rPr>
              <a:t>In unserer hektischen Welt vergessen wir oft, innezuhalten. Dabei sehnt sich unser Herz nach diesen kleinen Momenten der Ruhe:</a:t>
            </a:r>
            <a:endParaRPr lang="en-US" sz="1300" dirty="0"/>
          </a:p>
        </p:txBody>
      </p:sp>
      <p:sp>
        <p:nvSpPr>
          <p:cNvPr id="4" name="Text 2"/>
          <p:cNvSpPr/>
          <p:nvPr/>
        </p:nvSpPr>
        <p:spPr>
          <a:xfrm>
            <a:off x="586621" y="2074069"/>
            <a:ext cx="6524149" cy="536258"/>
          </a:xfrm>
          <a:prstGeom prst="rect">
            <a:avLst/>
          </a:prstGeom>
          <a:noFill/>
          <a:ln/>
        </p:spPr>
        <p:txBody>
          <a:bodyPr wrap="square" lIns="0" tIns="0" rIns="0" bIns="0" rtlCol="0" anchor="t"/>
          <a:lstStyle/>
          <a:p>
            <a:pPr marL="342900" indent="-342900" algn="l">
              <a:lnSpc>
                <a:spcPts val="2100"/>
              </a:lnSpc>
              <a:buSzPct val="100000"/>
              <a:buChar char="•"/>
            </a:pPr>
            <a:r>
              <a:rPr lang="en-US" sz="1300" dirty="0">
                <a:solidFill>
                  <a:srgbClr val="432338"/>
                </a:solidFill>
                <a:latin typeface="Quattrocento" pitchFamily="34" charset="0"/>
                <a:ea typeface="Quattrocento" pitchFamily="34" charset="-122"/>
                <a:cs typeface="Quattrocento" pitchFamily="34" charset="-120"/>
              </a:rPr>
              <a:t>Chronischer Stress erhöht nachweislich das Risiko für Herz-Kreislauf-Erkrankungen</a:t>
            </a:r>
            <a:endParaRPr lang="en-US" sz="1300" dirty="0"/>
          </a:p>
        </p:txBody>
      </p:sp>
      <p:sp>
        <p:nvSpPr>
          <p:cNvPr id="5" name="Text 3"/>
          <p:cNvSpPr/>
          <p:nvPr/>
        </p:nvSpPr>
        <p:spPr>
          <a:xfrm>
            <a:off x="586621" y="2668905"/>
            <a:ext cx="6524149" cy="536258"/>
          </a:xfrm>
          <a:prstGeom prst="rect">
            <a:avLst/>
          </a:prstGeom>
          <a:noFill/>
          <a:ln/>
        </p:spPr>
        <p:txBody>
          <a:bodyPr wrap="square" lIns="0" tIns="0" rIns="0" bIns="0" rtlCol="0" anchor="t"/>
          <a:lstStyle/>
          <a:p>
            <a:pPr marL="342900" indent="-342900" algn="l">
              <a:lnSpc>
                <a:spcPts val="2100"/>
              </a:lnSpc>
              <a:buSzPct val="100000"/>
              <a:buChar char="•"/>
            </a:pPr>
            <a:r>
              <a:rPr lang="en-US" sz="1300" dirty="0">
                <a:solidFill>
                  <a:srgbClr val="432338"/>
                </a:solidFill>
                <a:latin typeface="Quattrocento" pitchFamily="34" charset="0"/>
                <a:ea typeface="Quattrocento" pitchFamily="34" charset="-122"/>
                <a:cs typeface="Quattrocento" pitchFamily="34" charset="-120"/>
              </a:rPr>
              <a:t>Achtsamkeitsübungen verbessern die Herzratenvariabilität – ein wichtiger Indikator für Herzgesundheit</a:t>
            </a:r>
            <a:endParaRPr lang="en-US" sz="1300" dirty="0"/>
          </a:p>
        </p:txBody>
      </p:sp>
      <p:sp>
        <p:nvSpPr>
          <p:cNvPr id="6" name="Text 4"/>
          <p:cNvSpPr/>
          <p:nvPr/>
        </p:nvSpPr>
        <p:spPr>
          <a:xfrm>
            <a:off x="586621" y="3263741"/>
            <a:ext cx="6524149" cy="536258"/>
          </a:xfrm>
          <a:prstGeom prst="rect">
            <a:avLst/>
          </a:prstGeom>
          <a:noFill/>
          <a:ln/>
        </p:spPr>
        <p:txBody>
          <a:bodyPr wrap="square" lIns="0" tIns="0" rIns="0" bIns="0" rtlCol="0" anchor="t"/>
          <a:lstStyle/>
          <a:p>
            <a:pPr marL="342900" indent="-342900" algn="l">
              <a:lnSpc>
                <a:spcPts val="2100"/>
              </a:lnSpc>
              <a:buSzPct val="100000"/>
              <a:buChar char="•"/>
            </a:pPr>
            <a:r>
              <a:rPr lang="en-US" sz="1300" dirty="0">
                <a:solidFill>
                  <a:srgbClr val="432338"/>
                </a:solidFill>
                <a:latin typeface="Quattrocento" pitchFamily="34" charset="0"/>
                <a:ea typeface="Quattrocento" pitchFamily="34" charset="-122"/>
                <a:cs typeface="Quattrocento" pitchFamily="34" charset="-120"/>
              </a:rPr>
              <a:t>Bewusste Pausen senken den Blutdruck und reduzieren Stresshormone wie Cortisol</a:t>
            </a:r>
            <a:endParaRPr lang="en-US" sz="1300" dirty="0"/>
          </a:p>
        </p:txBody>
      </p:sp>
      <p:pic>
        <p:nvPicPr>
          <p:cNvPr id="7" name="Image 0" descr="preencoded.png"/>
          <p:cNvPicPr>
            <a:picLocks noChangeAspect="1"/>
          </p:cNvPicPr>
          <p:nvPr/>
        </p:nvPicPr>
        <p:blipFill>
          <a:blip r:embed="rId3"/>
          <a:stretch>
            <a:fillRect/>
          </a:stretch>
        </p:blipFill>
        <p:spPr>
          <a:xfrm>
            <a:off x="7527250" y="1424583"/>
            <a:ext cx="6524149" cy="6524149"/>
          </a:xfrm>
          <a:prstGeom prst="rect">
            <a:avLst/>
          </a:prstGeom>
        </p:spPr>
      </p:pic>
      <p:sp>
        <p:nvSpPr>
          <p:cNvPr id="8" name="Text 5"/>
          <p:cNvSpPr/>
          <p:nvPr/>
        </p:nvSpPr>
        <p:spPr>
          <a:xfrm>
            <a:off x="7527250" y="8137208"/>
            <a:ext cx="6524149" cy="536258"/>
          </a:xfrm>
          <a:prstGeom prst="rect">
            <a:avLst/>
          </a:prstGeom>
          <a:noFill/>
          <a:ln/>
        </p:spPr>
        <p:txBody>
          <a:bodyPr wrap="square" lIns="0" tIns="0" rIns="0" bIns="0" rtlCol="0" anchor="t"/>
          <a:lstStyle/>
          <a:p>
            <a:pPr marL="0" indent="0" algn="l">
              <a:lnSpc>
                <a:spcPts val="2100"/>
              </a:lnSpc>
              <a:buNone/>
            </a:pPr>
            <a:r>
              <a:rPr lang="en-US" sz="1300" dirty="0">
                <a:solidFill>
                  <a:srgbClr val="432338"/>
                </a:solidFill>
                <a:latin typeface="Quattrocento" pitchFamily="34" charset="0"/>
                <a:ea typeface="Quattrocento" pitchFamily="34" charset="-122"/>
                <a:cs typeface="Quattrocento" pitchFamily="34" charset="-120"/>
              </a:rPr>
              <a:t>Die gute Nachricht: Selbst kleinste Achtsamkeitsmomente können die Balance wiederherstellen und dein emotionales Wohlbefinden fördern.</a:t>
            </a:r>
            <a:endParaRPr lang="en-US" sz="13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851535"/>
            <a:ext cx="8160544" cy="708779"/>
          </a:xfrm>
          <a:prstGeom prst="rect">
            <a:avLst/>
          </a:prstGeom>
          <a:noFill/>
          <a:ln/>
        </p:spPr>
        <p:txBody>
          <a:bodyPr wrap="none" lIns="0" tIns="0" rIns="0" bIns="0" rtlCol="0" anchor="t"/>
          <a:lstStyle/>
          <a:p>
            <a:pPr marL="0" indent="0" algn="l">
              <a:lnSpc>
                <a:spcPts val="5550"/>
              </a:lnSpc>
              <a:buNone/>
            </a:pPr>
            <a:r>
              <a:rPr lang="en-US" sz="4450" dirty="0">
                <a:solidFill>
                  <a:srgbClr val="371A2D"/>
                </a:solidFill>
                <a:latin typeface="Quattrocento" pitchFamily="34" charset="0"/>
                <a:ea typeface="Quattrocento" pitchFamily="34" charset="-122"/>
                <a:cs typeface="Quattrocento" pitchFamily="34" charset="-120"/>
              </a:rPr>
              <a:t>Übung 1: Herzenswärme spüren</a:t>
            </a:r>
            <a:endParaRPr lang="en-US" sz="4450" dirty="0"/>
          </a:p>
        </p:txBody>
      </p:sp>
      <p:sp>
        <p:nvSpPr>
          <p:cNvPr id="3" name="Shape 1"/>
          <p:cNvSpPr/>
          <p:nvPr/>
        </p:nvSpPr>
        <p:spPr>
          <a:xfrm>
            <a:off x="793790" y="2694384"/>
            <a:ext cx="4196358" cy="226814"/>
          </a:xfrm>
          <a:prstGeom prst="roundRect">
            <a:avLst>
              <a:gd name="adj" fmla="val 15001"/>
            </a:avLst>
          </a:prstGeom>
          <a:solidFill>
            <a:srgbClr val="F2EEEE"/>
          </a:solidFill>
          <a:ln/>
        </p:spPr>
        <p:txBody>
          <a:bodyPr/>
          <a:lstStyle/>
          <a:p>
            <a:endParaRPr lang="de-DE"/>
          </a:p>
        </p:txBody>
      </p:sp>
      <p:sp>
        <p:nvSpPr>
          <p:cNvPr id="4" name="Text 2"/>
          <p:cNvSpPr/>
          <p:nvPr/>
        </p:nvSpPr>
        <p:spPr>
          <a:xfrm>
            <a:off x="1020604" y="3148013"/>
            <a:ext cx="3742730" cy="708660"/>
          </a:xfrm>
          <a:prstGeom prst="rect">
            <a:avLst/>
          </a:prstGeom>
          <a:noFill/>
          <a:ln/>
        </p:spPr>
        <p:txBody>
          <a:bodyPr wrap="square" lIns="0" tIns="0" rIns="0" bIns="0" rtlCol="0" anchor="t"/>
          <a:lstStyle/>
          <a:p>
            <a:pPr marL="0" indent="0" algn="l">
              <a:lnSpc>
                <a:spcPts val="2750"/>
              </a:lnSpc>
              <a:buNone/>
            </a:pPr>
            <a:r>
              <a:rPr lang="en-US" sz="2200" dirty="0">
                <a:solidFill>
                  <a:srgbClr val="432338"/>
                </a:solidFill>
                <a:latin typeface="Quattrocento" pitchFamily="34" charset="0"/>
                <a:ea typeface="Quattrocento" pitchFamily="34" charset="-122"/>
                <a:cs typeface="Quattrocento" pitchFamily="34" charset="-120"/>
              </a:rPr>
              <a:t>Schritt 1: Aufmerksamkeit lenken</a:t>
            </a:r>
            <a:endParaRPr lang="en-US" sz="2200" dirty="0"/>
          </a:p>
        </p:txBody>
      </p:sp>
      <p:sp>
        <p:nvSpPr>
          <p:cNvPr id="5" name="Text 3"/>
          <p:cNvSpPr/>
          <p:nvPr/>
        </p:nvSpPr>
        <p:spPr>
          <a:xfrm>
            <a:off x="1020604" y="3992761"/>
            <a:ext cx="3742730" cy="2177415"/>
          </a:xfrm>
          <a:prstGeom prst="rect">
            <a:avLst/>
          </a:prstGeom>
          <a:noFill/>
          <a:ln/>
        </p:spPr>
        <p:txBody>
          <a:bodyPr wrap="square" lIns="0" tIns="0" rIns="0" bIns="0" rtlCol="0" anchor="t"/>
          <a:lstStyle/>
          <a:p>
            <a:pPr marL="0" indent="0" algn="l">
              <a:lnSpc>
                <a:spcPts val="2850"/>
              </a:lnSpc>
              <a:buNone/>
            </a:pPr>
            <a:r>
              <a:rPr lang="en-US" sz="1750" dirty="0">
                <a:solidFill>
                  <a:srgbClr val="432338"/>
                </a:solidFill>
                <a:latin typeface="Quattrocento" pitchFamily="34" charset="0"/>
                <a:ea typeface="Quattrocento" pitchFamily="34" charset="-122"/>
                <a:cs typeface="Quattrocento" pitchFamily="34" charset="-120"/>
              </a:rPr>
              <a:t>Lege deine Hand sanft auf dein Herz. Atme drei Mal tief in deinen Bauch ein und spüre, wie sich dein Brustkorb hebt und senkt. Richte deine volle Aufmerksamkeit auf den Bereich deines Herzens.</a:t>
            </a:r>
            <a:endParaRPr lang="en-US" sz="1750" dirty="0"/>
          </a:p>
        </p:txBody>
      </p:sp>
      <p:sp>
        <p:nvSpPr>
          <p:cNvPr id="6" name="Shape 4"/>
          <p:cNvSpPr/>
          <p:nvPr/>
        </p:nvSpPr>
        <p:spPr>
          <a:xfrm>
            <a:off x="5216962" y="2354104"/>
            <a:ext cx="4196358" cy="226814"/>
          </a:xfrm>
          <a:prstGeom prst="roundRect">
            <a:avLst>
              <a:gd name="adj" fmla="val 15001"/>
            </a:avLst>
          </a:prstGeom>
          <a:solidFill>
            <a:srgbClr val="F2EEEE"/>
          </a:solidFill>
          <a:ln/>
        </p:spPr>
        <p:txBody>
          <a:bodyPr/>
          <a:lstStyle/>
          <a:p>
            <a:endParaRPr lang="de-DE"/>
          </a:p>
        </p:txBody>
      </p:sp>
      <p:sp>
        <p:nvSpPr>
          <p:cNvPr id="7" name="Text 5"/>
          <p:cNvSpPr/>
          <p:nvPr/>
        </p:nvSpPr>
        <p:spPr>
          <a:xfrm>
            <a:off x="5443776" y="2807732"/>
            <a:ext cx="3742730" cy="708660"/>
          </a:xfrm>
          <a:prstGeom prst="rect">
            <a:avLst/>
          </a:prstGeom>
          <a:noFill/>
          <a:ln/>
        </p:spPr>
        <p:txBody>
          <a:bodyPr wrap="square" lIns="0" tIns="0" rIns="0" bIns="0" rtlCol="0" anchor="t"/>
          <a:lstStyle/>
          <a:p>
            <a:pPr marL="0" indent="0" algn="l">
              <a:lnSpc>
                <a:spcPts val="2750"/>
              </a:lnSpc>
              <a:buNone/>
            </a:pPr>
            <a:r>
              <a:rPr lang="en-US" sz="2200" dirty="0">
                <a:solidFill>
                  <a:srgbClr val="432338"/>
                </a:solidFill>
                <a:latin typeface="Quattrocento" pitchFamily="34" charset="0"/>
                <a:ea typeface="Quattrocento" pitchFamily="34" charset="-122"/>
                <a:cs typeface="Quattrocento" pitchFamily="34" charset="-120"/>
              </a:rPr>
              <a:t>Schritt 2: Herzenswärme visualisieren</a:t>
            </a:r>
            <a:endParaRPr lang="en-US" sz="2200" dirty="0"/>
          </a:p>
        </p:txBody>
      </p:sp>
      <p:sp>
        <p:nvSpPr>
          <p:cNvPr id="8" name="Text 6"/>
          <p:cNvSpPr/>
          <p:nvPr/>
        </p:nvSpPr>
        <p:spPr>
          <a:xfrm>
            <a:off x="5443776" y="3652480"/>
            <a:ext cx="3742730" cy="2177415"/>
          </a:xfrm>
          <a:prstGeom prst="rect">
            <a:avLst/>
          </a:prstGeom>
          <a:noFill/>
          <a:ln/>
        </p:spPr>
        <p:txBody>
          <a:bodyPr wrap="square" lIns="0" tIns="0" rIns="0" bIns="0" rtlCol="0" anchor="t"/>
          <a:lstStyle/>
          <a:p>
            <a:pPr marL="0" indent="0" algn="l">
              <a:lnSpc>
                <a:spcPts val="2850"/>
              </a:lnSpc>
              <a:buNone/>
            </a:pPr>
            <a:r>
              <a:rPr lang="en-US" sz="1750" dirty="0">
                <a:solidFill>
                  <a:srgbClr val="432338"/>
                </a:solidFill>
                <a:latin typeface="Quattrocento" pitchFamily="34" charset="0"/>
                <a:ea typeface="Quattrocento" pitchFamily="34" charset="-122"/>
                <a:cs typeface="Quattrocento" pitchFamily="34" charset="-120"/>
              </a:rPr>
              <a:t>Stelle dir vor, wie sich in deinem Herzraum eine angenehme Wärme ausbreitet. Mit jedem Atemzug wird diese Wärme intensiver, fließt durch deinen Körper und löst Anspannung.</a:t>
            </a:r>
            <a:endParaRPr lang="en-US" sz="1750" dirty="0"/>
          </a:p>
        </p:txBody>
      </p:sp>
      <p:sp>
        <p:nvSpPr>
          <p:cNvPr id="9" name="Shape 7"/>
          <p:cNvSpPr/>
          <p:nvPr/>
        </p:nvSpPr>
        <p:spPr>
          <a:xfrm>
            <a:off x="9640133" y="2013942"/>
            <a:ext cx="4196358" cy="226814"/>
          </a:xfrm>
          <a:prstGeom prst="roundRect">
            <a:avLst>
              <a:gd name="adj" fmla="val 15001"/>
            </a:avLst>
          </a:prstGeom>
          <a:solidFill>
            <a:srgbClr val="F2EEEE"/>
          </a:solidFill>
          <a:ln/>
        </p:spPr>
        <p:txBody>
          <a:bodyPr/>
          <a:lstStyle/>
          <a:p>
            <a:endParaRPr lang="de-DE"/>
          </a:p>
        </p:txBody>
      </p:sp>
      <p:sp>
        <p:nvSpPr>
          <p:cNvPr id="10" name="Text 8"/>
          <p:cNvSpPr/>
          <p:nvPr/>
        </p:nvSpPr>
        <p:spPr>
          <a:xfrm>
            <a:off x="9866948" y="2467570"/>
            <a:ext cx="3742730" cy="708660"/>
          </a:xfrm>
          <a:prstGeom prst="rect">
            <a:avLst/>
          </a:prstGeom>
          <a:noFill/>
          <a:ln/>
        </p:spPr>
        <p:txBody>
          <a:bodyPr wrap="square" lIns="0" tIns="0" rIns="0" bIns="0" rtlCol="0" anchor="t"/>
          <a:lstStyle/>
          <a:p>
            <a:pPr marL="0" indent="0" algn="l">
              <a:lnSpc>
                <a:spcPts val="2750"/>
              </a:lnSpc>
              <a:buNone/>
            </a:pPr>
            <a:r>
              <a:rPr lang="en-US" sz="2200" dirty="0">
                <a:solidFill>
                  <a:srgbClr val="432338"/>
                </a:solidFill>
                <a:latin typeface="Quattrocento" pitchFamily="34" charset="0"/>
                <a:ea typeface="Quattrocento" pitchFamily="34" charset="-122"/>
                <a:cs typeface="Quattrocento" pitchFamily="34" charset="-120"/>
              </a:rPr>
              <a:t>Schritt 3: Inneres Lächeln schenken</a:t>
            </a:r>
            <a:endParaRPr lang="en-US" sz="2200" dirty="0"/>
          </a:p>
        </p:txBody>
      </p:sp>
      <p:sp>
        <p:nvSpPr>
          <p:cNvPr id="11" name="Text 9"/>
          <p:cNvSpPr/>
          <p:nvPr/>
        </p:nvSpPr>
        <p:spPr>
          <a:xfrm>
            <a:off x="9866948" y="3312319"/>
            <a:ext cx="3742730" cy="2177415"/>
          </a:xfrm>
          <a:prstGeom prst="rect">
            <a:avLst/>
          </a:prstGeom>
          <a:noFill/>
          <a:ln/>
        </p:spPr>
        <p:txBody>
          <a:bodyPr wrap="square" lIns="0" tIns="0" rIns="0" bIns="0" rtlCol="0" anchor="t"/>
          <a:lstStyle/>
          <a:p>
            <a:pPr marL="0" indent="0" algn="l">
              <a:lnSpc>
                <a:spcPts val="2850"/>
              </a:lnSpc>
              <a:buNone/>
            </a:pPr>
            <a:r>
              <a:rPr lang="en-US" sz="1750" dirty="0">
                <a:solidFill>
                  <a:srgbClr val="432338"/>
                </a:solidFill>
                <a:latin typeface="Quattrocento" pitchFamily="34" charset="0"/>
                <a:ea typeface="Quattrocento" pitchFamily="34" charset="-122"/>
                <a:cs typeface="Quattrocento" pitchFamily="34" charset="-120"/>
              </a:rPr>
              <a:t>Schenke deinem Herzen ein inneres Lächeln. Spüre, wie sich dadurch deine Gesichtszüge entspannen und eine leichte Veränderung deiner Stimmung eintritt. Halte dieses Gefühl für einige Atemzüge.</a:t>
            </a:r>
            <a:endParaRPr lang="en-US" sz="1750" dirty="0"/>
          </a:p>
        </p:txBody>
      </p:sp>
      <p:sp>
        <p:nvSpPr>
          <p:cNvPr id="12" name="Text 10"/>
          <p:cNvSpPr/>
          <p:nvPr/>
        </p:nvSpPr>
        <p:spPr>
          <a:xfrm>
            <a:off x="793790" y="6652141"/>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432338"/>
                </a:solidFill>
                <a:latin typeface="Quattrocento" pitchFamily="34" charset="0"/>
                <a:ea typeface="Quattrocento" pitchFamily="34" charset="-122"/>
                <a:cs typeface="Quattrocento" pitchFamily="34" charset="-120"/>
              </a:rPr>
              <a:t>Diese Übung eignet sich besonders für Momente, in denen du Unterstützung oder emotionalen Halt brauchst – zwischen zwei Meetings oder vor schwierigen Gesprächen.</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27234" y="571381"/>
            <a:ext cx="7270909" cy="649248"/>
          </a:xfrm>
          <a:prstGeom prst="rect">
            <a:avLst/>
          </a:prstGeom>
          <a:noFill/>
          <a:ln/>
        </p:spPr>
        <p:txBody>
          <a:bodyPr wrap="none" lIns="0" tIns="0" rIns="0" bIns="0" rtlCol="0" anchor="t"/>
          <a:lstStyle/>
          <a:p>
            <a:pPr marL="0" indent="0" algn="l">
              <a:lnSpc>
                <a:spcPts val="5100"/>
              </a:lnSpc>
              <a:buNone/>
            </a:pPr>
            <a:r>
              <a:rPr lang="en-US" sz="4050" dirty="0">
                <a:solidFill>
                  <a:srgbClr val="371A2D"/>
                </a:solidFill>
                <a:latin typeface="Quattrocento" pitchFamily="34" charset="0"/>
                <a:ea typeface="Quattrocento" pitchFamily="34" charset="-122"/>
                <a:cs typeface="Quattrocento" pitchFamily="34" charset="-120"/>
              </a:rPr>
              <a:t>Übung 2: Achtsame Atempause</a:t>
            </a:r>
            <a:endParaRPr lang="en-US" sz="4050" dirty="0"/>
          </a:p>
        </p:txBody>
      </p:sp>
      <p:sp>
        <p:nvSpPr>
          <p:cNvPr id="3" name="Text 1"/>
          <p:cNvSpPr/>
          <p:nvPr/>
        </p:nvSpPr>
        <p:spPr>
          <a:xfrm>
            <a:off x="727234" y="1719143"/>
            <a:ext cx="7702748" cy="664845"/>
          </a:xfrm>
          <a:prstGeom prst="rect">
            <a:avLst/>
          </a:prstGeom>
          <a:noFill/>
          <a:ln/>
        </p:spPr>
        <p:txBody>
          <a:bodyPr wrap="square" lIns="0" tIns="0" rIns="0" bIns="0" rtlCol="0" anchor="t"/>
          <a:lstStyle/>
          <a:p>
            <a:pPr marL="0" indent="0" algn="l">
              <a:lnSpc>
                <a:spcPts val="2600"/>
              </a:lnSpc>
              <a:buNone/>
            </a:pPr>
            <a:r>
              <a:rPr lang="en-US" sz="1600" dirty="0">
                <a:solidFill>
                  <a:srgbClr val="432338"/>
                </a:solidFill>
                <a:latin typeface="Quattrocento" pitchFamily="34" charset="0"/>
                <a:ea typeface="Quattrocento" pitchFamily="34" charset="-122"/>
                <a:cs typeface="Quattrocento" pitchFamily="34" charset="-120"/>
              </a:rPr>
              <a:t>Eine einzige Minute bewusster Atmung kann dein Nervensystem beruhigen und deinen Geist klären:</a:t>
            </a:r>
            <a:endParaRPr lang="en-US" sz="1600" dirty="0"/>
          </a:p>
        </p:txBody>
      </p:sp>
      <p:sp>
        <p:nvSpPr>
          <p:cNvPr id="4" name="Text 2"/>
          <p:cNvSpPr/>
          <p:nvPr/>
        </p:nvSpPr>
        <p:spPr>
          <a:xfrm>
            <a:off x="1038820" y="2617708"/>
            <a:ext cx="7391162" cy="664845"/>
          </a:xfrm>
          <a:prstGeom prst="rect">
            <a:avLst/>
          </a:prstGeom>
          <a:noFill/>
          <a:ln/>
        </p:spPr>
        <p:txBody>
          <a:bodyPr wrap="square" lIns="0" tIns="0" rIns="0" bIns="0" rtlCol="0" anchor="t"/>
          <a:lstStyle/>
          <a:p>
            <a:pPr marL="0" indent="0" algn="l">
              <a:lnSpc>
                <a:spcPts val="2600"/>
              </a:lnSpc>
              <a:buNone/>
            </a:pPr>
            <a:r>
              <a:rPr lang="en-US" sz="1600" dirty="0">
                <a:solidFill>
                  <a:srgbClr val="432338"/>
                </a:solidFill>
                <a:latin typeface="Quattrocento" pitchFamily="34" charset="0"/>
                <a:ea typeface="Quattrocento" pitchFamily="34" charset="-122"/>
                <a:cs typeface="Quattrocento" pitchFamily="34" charset="-120"/>
              </a:rPr>
              <a:t>"Der Atem ist die Brücke, die dein Leben mit deinem Bewusstsein verbindet, die Brücke zwischen Körper und Geist."</a:t>
            </a:r>
            <a:endParaRPr lang="en-US" sz="1600" dirty="0"/>
          </a:p>
        </p:txBody>
      </p:sp>
      <p:sp>
        <p:nvSpPr>
          <p:cNvPr id="5" name="Shape 3"/>
          <p:cNvSpPr/>
          <p:nvPr/>
        </p:nvSpPr>
        <p:spPr>
          <a:xfrm>
            <a:off x="727234" y="2617708"/>
            <a:ext cx="22860" cy="664845"/>
          </a:xfrm>
          <a:prstGeom prst="rect">
            <a:avLst/>
          </a:prstGeom>
          <a:solidFill>
            <a:srgbClr val="E851B2"/>
          </a:solidFill>
          <a:ln/>
        </p:spPr>
        <p:txBody>
          <a:bodyPr/>
          <a:lstStyle/>
          <a:p>
            <a:endParaRPr lang="de-DE"/>
          </a:p>
        </p:txBody>
      </p:sp>
      <p:sp>
        <p:nvSpPr>
          <p:cNvPr id="6" name="Text 4"/>
          <p:cNvSpPr/>
          <p:nvPr/>
        </p:nvSpPr>
        <p:spPr>
          <a:xfrm>
            <a:off x="727234" y="3516273"/>
            <a:ext cx="7702748" cy="332423"/>
          </a:xfrm>
          <a:prstGeom prst="rect">
            <a:avLst/>
          </a:prstGeom>
          <a:noFill/>
          <a:ln/>
        </p:spPr>
        <p:txBody>
          <a:bodyPr wrap="none" lIns="0" tIns="0" rIns="0" bIns="0" rtlCol="0" anchor="t"/>
          <a:lstStyle/>
          <a:p>
            <a:pPr marL="342900" indent="-342900" algn="l">
              <a:lnSpc>
                <a:spcPts val="2600"/>
              </a:lnSpc>
              <a:buSzPct val="100000"/>
              <a:buFont typeface="+mj-lt"/>
              <a:buAutoNum type="arabicPeriod"/>
            </a:pPr>
            <a:r>
              <a:rPr lang="en-US" sz="1600" dirty="0">
                <a:solidFill>
                  <a:srgbClr val="432338"/>
                </a:solidFill>
                <a:latin typeface="Quattrocento" pitchFamily="34" charset="0"/>
                <a:ea typeface="Quattrocento" pitchFamily="34" charset="-122"/>
                <a:cs typeface="Quattrocento" pitchFamily="34" charset="-120"/>
              </a:rPr>
              <a:t>Finde eine bequeme Position und schließe wenn möglich deine Augen</a:t>
            </a:r>
            <a:endParaRPr lang="en-US" sz="1600" dirty="0"/>
          </a:p>
        </p:txBody>
      </p:sp>
      <p:sp>
        <p:nvSpPr>
          <p:cNvPr id="7" name="Text 5"/>
          <p:cNvSpPr/>
          <p:nvPr/>
        </p:nvSpPr>
        <p:spPr>
          <a:xfrm>
            <a:off x="727234" y="3921323"/>
            <a:ext cx="7702748" cy="332423"/>
          </a:xfrm>
          <a:prstGeom prst="rect">
            <a:avLst/>
          </a:prstGeom>
          <a:noFill/>
          <a:ln/>
        </p:spPr>
        <p:txBody>
          <a:bodyPr wrap="none" lIns="0" tIns="0" rIns="0" bIns="0" rtlCol="0" anchor="t"/>
          <a:lstStyle/>
          <a:p>
            <a:pPr marL="342900" indent="-342900" algn="l">
              <a:lnSpc>
                <a:spcPts val="2600"/>
              </a:lnSpc>
              <a:buSzPct val="100000"/>
              <a:buFont typeface="+mj-lt"/>
              <a:buAutoNum type="arabicPeriod" startAt="2"/>
            </a:pPr>
            <a:r>
              <a:rPr lang="en-US" sz="1600" dirty="0">
                <a:solidFill>
                  <a:srgbClr val="432338"/>
                </a:solidFill>
                <a:latin typeface="Quattrocento" pitchFamily="34" charset="0"/>
                <a:ea typeface="Quattrocento" pitchFamily="34" charset="-122"/>
                <a:cs typeface="Quattrocento" pitchFamily="34" charset="-120"/>
              </a:rPr>
              <a:t>Atme durch die Nase ein und zähle innerlich bis 4</a:t>
            </a:r>
            <a:endParaRPr lang="en-US" sz="1600" dirty="0"/>
          </a:p>
        </p:txBody>
      </p:sp>
      <p:sp>
        <p:nvSpPr>
          <p:cNvPr id="8" name="Text 6"/>
          <p:cNvSpPr/>
          <p:nvPr/>
        </p:nvSpPr>
        <p:spPr>
          <a:xfrm>
            <a:off x="727234" y="4326374"/>
            <a:ext cx="7702748" cy="332423"/>
          </a:xfrm>
          <a:prstGeom prst="rect">
            <a:avLst/>
          </a:prstGeom>
          <a:noFill/>
          <a:ln/>
        </p:spPr>
        <p:txBody>
          <a:bodyPr wrap="none" lIns="0" tIns="0" rIns="0" bIns="0" rtlCol="0" anchor="t"/>
          <a:lstStyle/>
          <a:p>
            <a:pPr marL="342900" indent="-342900" algn="l">
              <a:lnSpc>
                <a:spcPts val="2600"/>
              </a:lnSpc>
              <a:buSzPct val="100000"/>
              <a:buFont typeface="+mj-lt"/>
              <a:buAutoNum type="arabicPeriod" startAt="3"/>
            </a:pPr>
            <a:r>
              <a:rPr lang="en-US" sz="1600" dirty="0">
                <a:solidFill>
                  <a:srgbClr val="432338"/>
                </a:solidFill>
                <a:latin typeface="Quattrocento" pitchFamily="34" charset="0"/>
                <a:ea typeface="Quattrocento" pitchFamily="34" charset="-122"/>
                <a:cs typeface="Quattrocento" pitchFamily="34" charset="-120"/>
              </a:rPr>
              <a:t>Atme durch den Mund aus und zähle innerlich bis 6</a:t>
            </a:r>
            <a:endParaRPr lang="en-US" sz="1600" dirty="0"/>
          </a:p>
        </p:txBody>
      </p:sp>
      <p:sp>
        <p:nvSpPr>
          <p:cNvPr id="9" name="Text 7"/>
          <p:cNvSpPr/>
          <p:nvPr/>
        </p:nvSpPr>
        <p:spPr>
          <a:xfrm>
            <a:off x="727234" y="4731425"/>
            <a:ext cx="7702748" cy="332423"/>
          </a:xfrm>
          <a:prstGeom prst="rect">
            <a:avLst/>
          </a:prstGeom>
          <a:noFill/>
          <a:ln/>
        </p:spPr>
        <p:txBody>
          <a:bodyPr wrap="none" lIns="0" tIns="0" rIns="0" bIns="0" rtlCol="0" anchor="t"/>
          <a:lstStyle/>
          <a:p>
            <a:pPr marL="342900" indent="-342900" algn="l">
              <a:lnSpc>
                <a:spcPts val="2600"/>
              </a:lnSpc>
              <a:buSzPct val="100000"/>
              <a:buFont typeface="+mj-lt"/>
              <a:buAutoNum type="arabicPeriod" startAt="4"/>
            </a:pPr>
            <a:r>
              <a:rPr lang="en-US" sz="1600" dirty="0">
                <a:solidFill>
                  <a:srgbClr val="432338"/>
                </a:solidFill>
                <a:latin typeface="Quattrocento" pitchFamily="34" charset="0"/>
                <a:ea typeface="Quattrocento" pitchFamily="34" charset="-122"/>
                <a:cs typeface="Quattrocento" pitchFamily="34" charset="-120"/>
              </a:rPr>
              <a:t>Wiederhole diesen Rhythmus für eine Minute</a:t>
            </a:r>
            <a:endParaRPr lang="en-US" sz="1600" dirty="0"/>
          </a:p>
        </p:txBody>
      </p:sp>
      <p:pic>
        <p:nvPicPr>
          <p:cNvPr id="10" name="Image 0" descr="preencoded.png"/>
          <p:cNvPicPr>
            <a:picLocks noChangeAspect="1"/>
          </p:cNvPicPr>
          <p:nvPr/>
        </p:nvPicPr>
        <p:blipFill>
          <a:blip r:embed="rId3"/>
          <a:stretch>
            <a:fillRect/>
          </a:stretch>
        </p:blipFill>
        <p:spPr>
          <a:xfrm>
            <a:off x="8944570" y="1765935"/>
            <a:ext cx="4966097" cy="4966097"/>
          </a:xfrm>
          <a:prstGeom prst="rect">
            <a:avLst/>
          </a:prstGeom>
        </p:spPr>
      </p:pic>
      <p:sp>
        <p:nvSpPr>
          <p:cNvPr id="11" name="Text 8"/>
          <p:cNvSpPr/>
          <p:nvPr/>
        </p:nvSpPr>
        <p:spPr>
          <a:xfrm>
            <a:off x="8944570" y="6965752"/>
            <a:ext cx="4966097" cy="997268"/>
          </a:xfrm>
          <a:prstGeom prst="rect">
            <a:avLst/>
          </a:prstGeom>
          <a:noFill/>
          <a:ln/>
        </p:spPr>
        <p:txBody>
          <a:bodyPr wrap="square" lIns="0" tIns="0" rIns="0" bIns="0" rtlCol="0" anchor="t"/>
          <a:lstStyle/>
          <a:p>
            <a:pPr marL="0" indent="0" algn="l">
              <a:lnSpc>
                <a:spcPts val="2600"/>
              </a:lnSpc>
              <a:buNone/>
            </a:pPr>
            <a:r>
              <a:rPr lang="en-US" sz="1600" b="1" dirty="0">
                <a:solidFill>
                  <a:srgbClr val="432338"/>
                </a:solidFill>
                <a:latin typeface="Quattrocento" pitchFamily="34" charset="0"/>
                <a:ea typeface="Quattrocento" pitchFamily="34" charset="-122"/>
                <a:cs typeface="Quattrocento" pitchFamily="34" charset="-120"/>
              </a:rPr>
              <a:t>Profi-Tipp:</a:t>
            </a:r>
            <a:r>
              <a:rPr lang="en-US" sz="1600" dirty="0">
                <a:solidFill>
                  <a:srgbClr val="432338"/>
                </a:solidFill>
                <a:latin typeface="Quattrocento" pitchFamily="34" charset="0"/>
                <a:ea typeface="Quattrocento" pitchFamily="34" charset="-122"/>
                <a:cs typeface="Quattrocento" pitchFamily="34" charset="-120"/>
              </a:rPr>
              <a:t> Die verlängerte Ausatmung aktiviert deinen Parasympathikus – den Ruhenerv, der Stresshormone abbaut.</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10538" y="900708"/>
            <a:ext cx="5904548" cy="646509"/>
          </a:xfrm>
          <a:prstGeom prst="rect">
            <a:avLst/>
          </a:prstGeom>
          <a:noFill/>
          <a:ln/>
        </p:spPr>
        <p:txBody>
          <a:bodyPr wrap="none" lIns="0" tIns="0" rIns="0" bIns="0" rtlCol="0" anchor="t"/>
          <a:lstStyle/>
          <a:p>
            <a:pPr marL="0" indent="0" algn="l">
              <a:lnSpc>
                <a:spcPts val="5050"/>
              </a:lnSpc>
              <a:buNone/>
            </a:pPr>
            <a:r>
              <a:rPr lang="en-US" sz="4050" dirty="0">
                <a:solidFill>
                  <a:srgbClr val="371A2D"/>
                </a:solidFill>
                <a:latin typeface="Quattrocento" pitchFamily="34" charset="0"/>
                <a:ea typeface="Quattrocento" pitchFamily="34" charset="-122"/>
                <a:cs typeface="Quattrocento" pitchFamily="34" charset="-120"/>
              </a:rPr>
              <a:t>Übung 3: Mentale Auszeit</a:t>
            </a:r>
            <a:endParaRPr lang="en-US" sz="4050" dirty="0"/>
          </a:p>
        </p:txBody>
      </p:sp>
      <p:sp>
        <p:nvSpPr>
          <p:cNvPr id="4" name="Shape 1"/>
          <p:cNvSpPr/>
          <p:nvPr/>
        </p:nvSpPr>
        <p:spPr>
          <a:xfrm>
            <a:off x="6210538" y="1857494"/>
            <a:ext cx="3744397" cy="2846903"/>
          </a:xfrm>
          <a:prstGeom prst="roundRect">
            <a:avLst>
              <a:gd name="adj" fmla="val 1090"/>
            </a:avLst>
          </a:prstGeom>
          <a:solidFill>
            <a:srgbClr val="F2EEEE"/>
          </a:solidFill>
          <a:ln/>
        </p:spPr>
        <p:txBody>
          <a:bodyPr/>
          <a:lstStyle/>
          <a:p>
            <a:endParaRPr lang="de-DE"/>
          </a:p>
        </p:txBody>
      </p:sp>
      <p:sp>
        <p:nvSpPr>
          <p:cNvPr id="5" name="Text 2"/>
          <p:cNvSpPr/>
          <p:nvPr/>
        </p:nvSpPr>
        <p:spPr>
          <a:xfrm>
            <a:off x="6417350" y="2064306"/>
            <a:ext cx="3330773" cy="646509"/>
          </a:xfrm>
          <a:prstGeom prst="rect">
            <a:avLst/>
          </a:prstGeom>
          <a:noFill/>
          <a:ln/>
        </p:spPr>
        <p:txBody>
          <a:bodyPr wrap="square" lIns="0" tIns="0" rIns="0" bIns="0" rtlCol="0" anchor="t"/>
          <a:lstStyle/>
          <a:p>
            <a:pPr marL="0" indent="0" algn="l">
              <a:lnSpc>
                <a:spcPts val="2500"/>
              </a:lnSpc>
              <a:buNone/>
            </a:pPr>
            <a:r>
              <a:rPr lang="en-US" sz="2000" dirty="0">
                <a:solidFill>
                  <a:srgbClr val="432338"/>
                </a:solidFill>
                <a:latin typeface="Quattrocento" pitchFamily="34" charset="0"/>
                <a:ea typeface="Quattrocento" pitchFamily="34" charset="-122"/>
                <a:cs typeface="Quattrocento" pitchFamily="34" charset="-120"/>
              </a:rPr>
              <a:t>30 Sekunden Stress-Unterbrechung</a:t>
            </a:r>
            <a:endParaRPr lang="en-US" sz="2000" dirty="0"/>
          </a:p>
        </p:txBody>
      </p:sp>
      <p:sp>
        <p:nvSpPr>
          <p:cNvPr id="6" name="Text 3"/>
          <p:cNvSpPr/>
          <p:nvPr/>
        </p:nvSpPr>
        <p:spPr>
          <a:xfrm>
            <a:off x="6417350" y="2834878"/>
            <a:ext cx="3330773" cy="1654969"/>
          </a:xfrm>
          <a:prstGeom prst="rect">
            <a:avLst/>
          </a:prstGeom>
          <a:noFill/>
          <a:ln/>
        </p:spPr>
        <p:txBody>
          <a:bodyPr wrap="square" lIns="0" tIns="0" rIns="0" bIns="0" rtlCol="0" anchor="t"/>
          <a:lstStyle/>
          <a:p>
            <a:pPr marL="0" indent="0" algn="l">
              <a:lnSpc>
                <a:spcPts val="2600"/>
              </a:lnSpc>
              <a:buNone/>
            </a:pPr>
            <a:r>
              <a:rPr lang="en-US" sz="1600" dirty="0">
                <a:solidFill>
                  <a:srgbClr val="432338"/>
                </a:solidFill>
                <a:latin typeface="Quattrocento" pitchFamily="34" charset="0"/>
                <a:ea typeface="Quattrocento" pitchFamily="34" charset="-122"/>
                <a:cs typeface="Quattrocento" pitchFamily="34" charset="-120"/>
              </a:rPr>
              <a:t>Unterbreche bewusst den Gedankenstrom. Sage innerlich "Stopp" und stelle dir vor, wie du einen Schalter umlegst – von Stress auf Pause.</a:t>
            </a:r>
            <a:endParaRPr lang="en-US" sz="1600" dirty="0"/>
          </a:p>
        </p:txBody>
      </p:sp>
      <p:sp>
        <p:nvSpPr>
          <p:cNvPr id="7" name="Shape 4"/>
          <p:cNvSpPr/>
          <p:nvPr/>
        </p:nvSpPr>
        <p:spPr>
          <a:xfrm>
            <a:off x="10161746" y="1857494"/>
            <a:ext cx="3744516" cy="2846903"/>
          </a:xfrm>
          <a:prstGeom prst="roundRect">
            <a:avLst>
              <a:gd name="adj" fmla="val 1090"/>
            </a:avLst>
          </a:prstGeom>
          <a:solidFill>
            <a:srgbClr val="F2EEEE"/>
          </a:solidFill>
          <a:ln/>
        </p:spPr>
        <p:txBody>
          <a:bodyPr/>
          <a:lstStyle/>
          <a:p>
            <a:endParaRPr lang="de-DE"/>
          </a:p>
        </p:txBody>
      </p:sp>
      <p:sp>
        <p:nvSpPr>
          <p:cNvPr id="8" name="Text 5"/>
          <p:cNvSpPr/>
          <p:nvPr/>
        </p:nvSpPr>
        <p:spPr>
          <a:xfrm>
            <a:off x="10368558" y="2064306"/>
            <a:ext cx="2586276" cy="323255"/>
          </a:xfrm>
          <a:prstGeom prst="rect">
            <a:avLst/>
          </a:prstGeom>
          <a:noFill/>
          <a:ln/>
        </p:spPr>
        <p:txBody>
          <a:bodyPr wrap="none" lIns="0" tIns="0" rIns="0" bIns="0" rtlCol="0" anchor="t"/>
          <a:lstStyle/>
          <a:p>
            <a:pPr marL="0" indent="0" algn="l">
              <a:lnSpc>
                <a:spcPts val="2500"/>
              </a:lnSpc>
              <a:buNone/>
            </a:pPr>
            <a:r>
              <a:rPr lang="en-US" sz="2000" dirty="0">
                <a:solidFill>
                  <a:srgbClr val="432338"/>
                </a:solidFill>
                <a:latin typeface="Quattrocento" pitchFamily="34" charset="0"/>
                <a:ea typeface="Quattrocento" pitchFamily="34" charset="-122"/>
                <a:cs typeface="Quattrocento" pitchFamily="34" charset="-120"/>
              </a:rPr>
              <a:t>Vorfreude aktivieren</a:t>
            </a:r>
            <a:endParaRPr lang="en-US" sz="2000" dirty="0"/>
          </a:p>
        </p:txBody>
      </p:sp>
      <p:sp>
        <p:nvSpPr>
          <p:cNvPr id="9" name="Text 6"/>
          <p:cNvSpPr/>
          <p:nvPr/>
        </p:nvSpPr>
        <p:spPr>
          <a:xfrm>
            <a:off x="10368558" y="2511623"/>
            <a:ext cx="3330893" cy="1985962"/>
          </a:xfrm>
          <a:prstGeom prst="rect">
            <a:avLst/>
          </a:prstGeom>
          <a:noFill/>
          <a:ln/>
        </p:spPr>
        <p:txBody>
          <a:bodyPr wrap="square" lIns="0" tIns="0" rIns="0" bIns="0" rtlCol="0" anchor="t"/>
          <a:lstStyle/>
          <a:p>
            <a:pPr marL="0" indent="0" algn="l">
              <a:lnSpc>
                <a:spcPts val="2600"/>
              </a:lnSpc>
              <a:buNone/>
            </a:pPr>
            <a:r>
              <a:rPr lang="en-US" sz="1600" dirty="0">
                <a:solidFill>
                  <a:srgbClr val="432338"/>
                </a:solidFill>
                <a:latin typeface="Quattrocento" pitchFamily="34" charset="0"/>
                <a:ea typeface="Quattrocento" pitchFamily="34" charset="-122"/>
                <a:cs typeface="Quattrocento" pitchFamily="34" charset="-120"/>
              </a:rPr>
              <a:t>Lenke deine Gedanken auf etwas Positives, das noch kommt: der Kaffee mit einer Freundin am Wochenende, der Spaziergang nach der Arbeit, oder das warme Bad am Abend.</a:t>
            </a:r>
            <a:endParaRPr lang="en-US" sz="1600" dirty="0"/>
          </a:p>
        </p:txBody>
      </p:sp>
      <p:sp>
        <p:nvSpPr>
          <p:cNvPr id="10" name="Shape 7"/>
          <p:cNvSpPr/>
          <p:nvPr/>
        </p:nvSpPr>
        <p:spPr>
          <a:xfrm>
            <a:off x="6210538" y="4911209"/>
            <a:ext cx="7695724" cy="1522928"/>
          </a:xfrm>
          <a:prstGeom prst="roundRect">
            <a:avLst>
              <a:gd name="adj" fmla="val 2038"/>
            </a:avLst>
          </a:prstGeom>
          <a:solidFill>
            <a:srgbClr val="F2EEEE"/>
          </a:solidFill>
          <a:ln/>
        </p:spPr>
        <p:txBody>
          <a:bodyPr/>
          <a:lstStyle/>
          <a:p>
            <a:endParaRPr lang="de-DE"/>
          </a:p>
        </p:txBody>
      </p:sp>
      <p:sp>
        <p:nvSpPr>
          <p:cNvPr id="11" name="Text 8"/>
          <p:cNvSpPr/>
          <p:nvPr/>
        </p:nvSpPr>
        <p:spPr>
          <a:xfrm>
            <a:off x="6417350" y="5118021"/>
            <a:ext cx="2586276" cy="323255"/>
          </a:xfrm>
          <a:prstGeom prst="rect">
            <a:avLst/>
          </a:prstGeom>
          <a:noFill/>
          <a:ln/>
        </p:spPr>
        <p:txBody>
          <a:bodyPr wrap="none" lIns="0" tIns="0" rIns="0" bIns="0" rtlCol="0" anchor="t"/>
          <a:lstStyle/>
          <a:p>
            <a:pPr marL="0" indent="0" algn="l">
              <a:lnSpc>
                <a:spcPts val="2500"/>
              </a:lnSpc>
              <a:buNone/>
            </a:pPr>
            <a:r>
              <a:rPr lang="en-US" sz="2000" dirty="0">
                <a:solidFill>
                  <a:srgbClr val="432338"/>
                </a:solidFill>
                <a:latin typeface="Quattrocento" pitchFamily="34" charset="0"/>
                <a:ea typeface="Quattrocento" pitchFamily="34" charset="-122"/>
                <a:cs typeface="Quattrocento" pitchFamily="34" charset="-120"/>
              </a:rPr>
              <a:t>Fokus bewusst halten</a:t>
            </a:r>
            <a:endParaRPr lang="en-US" sz="2000" dirty="0"/>
          </a:p>
        </p:txBody>
      </p:sp>
      <p:sp>
        <p:nvSpPr>
          <p:cNvPr id="12" name="Text 9"/>
          <p:cNvSpPr/>
          <p:nvPr/>
        </p:nvSpPr>
        <p:spPr>
          <a:xfrm>
            <a:off x="6417350" y="5565338"/>
            <a:ext cx="7282101" cy="661988"/>
          </a:xfrm>
          <a:prstGeom prst="rect">
            <a:avLst/>
          </a:prstGeom>
          <a:noFill/>
          <a:ln/>
        </p:spPr>
        <p:txBody>
          <a:bodyPr wrap="square" lIns="0" tIns="0" rIns="0" bIns="0" rtlCol="0" anchor="t"/>
          <a:lstStyle/>
          <a:p>
            <a:pPr marL="0" indent="0" algn="l">
              <a:lnSpc>
                <a:spcPts val="2600"/>
              </a:lnSpc>
              <a:buNone/>
            </a:pPr>
            <a:r>
              <a:rPr lang="en-US" sz="1600" dirty="0">
                <a:solidFill>
                  <a:srgbClr val="432338"/>
                </a:solidFill>
                <a:latin typeface="Quattrocento" pitchFamily="34" charset="0"/>
                <a:ea typeface="Quattrocento" pitchFamily="34" charset="-122"/>
                <a:cs typeface="Quattrocento" pitchFamily="34" charset="-120"/>
              </a:rPr>
              <a:t>Halte diesen positiven Gedanken für 30 Sekunden fest. Spüre, wie sich dein Gesichtsausdruck und deine Körperhaltung dadurch verändern.</a:t>
            </a:r>
            <a:endParaRPr lang="en-US" sz="1600" dirty="0"/>
          </a:p>
        </p:txBody>
      </p:sp>
      <p:sp>
        <p:nvSpPr>
          <p:cNvPr id="13" name="Text 10"/>
          <p:cNvSpPr/>
          <p:nvPr/>
        </p:nvSpPr>
        <p:spPr>
          <a:xfrm>
            <a:off x="6210538" y="6666786"/>
            <a:ext cx="7695724" cy="661988"/>
          </a:xfrm>
          <a:prstGeom prst="rect">
            <a:avLst/>
          </a:prstGeom>
          <a:noFill/>
          <a:ln/>
        </p:spPr>
        <p:txBody>
          <a:bodyPr wrap="square" lIns="0" tIns="0" rIns="0" bIns="0" rtlCol="0" anchor="t"/>
          <a:lstStyle/>
          <a:p>
            <a:pPr marL="0" indent="0" algn="l">
              <a:lnSpc>
                <a:spcPts val="2600"/>
              </a:lnSpc>
              <a:buNone/>
            </a:pPr>
            <a:r>
              <a:rPr lang="en-US" sz="1600" dirty="0">
                <a:solidFill>
                  <a:srgbClr val="432338"/>
                </a:solidFill>
                <a:latin typeface="Quattrocento" pitchFamily="34" charset="0"/>
                <a:ea typeface="Quattrocento" pitchFamily="34" charset="-122"/>
                <a:cs typeface="Quattrocento" pitchFamily="34" charset="-120"/>
              </a:rPr>
              <a:t>Diese Übung ist ideal für emotionale Achterbahnfahrten im Büro oder zwischen herausfordernden Familienmomenten.</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210151"/>
            <a:ext cx="10505480" cy="708779"/>
          </a:xfrm>
          <a:prstGeom prst="rect">
            <a:avLst/>
          </a:prstGeom>
          <a:noFill/>
          <a:ln/>
        </p:spPr>
        <p:txBody>
          <a:bodyPr wrap="none" lIns="0" tIns="0" rIns="0" bIns="0" rtlCol="0" anchor="t"/>
          <a:lstStyle/>
          <a:p>
            <a:pPr marL="0" indent="0" algn="l">
              <a:lnSpc>
                <a:spcPts val="5550"/>
              </a:lnSpc>
              <a:buNone/>
            </a:pPr>
            <a:r>
              <a:rPr lang="en-US" sz="4450" dirty="0">
                <a:solidFill>
                  <a:srgbClr val="371A2D"/>
                </a:solidFill>
                <a:latin typeface="Quattrocento" pitchFamily="34" charset="0"/>
                <a:ea typeface="Quattrocento" pitchFamily="34" charset="-122"/>
                <a:cs typeface="Quattrocento" pitchFamily="34" charset="-120"/>
              </a:rPr>
              <a:t>Übung 4: Fehler annehmen und loslassen</a:t>
            </a:r>
            <a:endParaRPr lang="en-US" sz="4450" dirty="0"/>
          </a:p>
        </p:txBody>
      </p:sp>
      <p:pic>
        <p:nvPicPr>
          <p:cNvPr id="3" name="Image 0" descr="preencoded.png"/>
          <p:cNvPicPr>
            <a:picLocks noChangeAspect="1"/>
          </p:cNvPicPr>
          <p:nvPr/>
        </p:nvPicPr>
        <p:blipFill>
          <a:blip r:embed="rId3"/>
          <a:stretch>
            <a:fillRect/>
          </a:stretch>
        </p:blipFill>
        <p:spPr>
          <a:xfrm>
            <a:off x="793790" y="2372558"/>
            <a:ext cx="4347567" cy="907256"/>
          </a:xfrm>
          <a:prstGeom prst="rect">
            <a:avLst/>
          </a:prstGeom>
        </p:spPr>
      </p:pic>
      <p:sp>
        <p:nvSpPr>
          <p:cNvPr id="4" name="Text 1"/>
          <p:cNvSpPr/>
          <p:nvPr/>
        </p:nvSpPr>
        <p:spPr>
          <a:xfrm>
            <a:off x="1020604" y="350662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32338"/>
                </a:solidFill>
                <a:latin typeface="Quattrocento" pitchFamily="34" charset="0"/>
                <a:ea typeface="Quattrocento" pitchFamily="34" charset="-122"/>
                <a:cs typeface="Quattrocento" pitchFamily="34" charset="-120"/>
              </a:rPr>
              <a:t>Aufschreiben</a:t>
            </a:r>
            <a:endParaRPr lang="en-US" sz="2200" dirty="0"/>
          </a:p>
        </p:txBody>
      </p:sp>
      <p:sp>
        <p:nvSpPr>
          <p:cNvPr id="5" name="Text 2"/>
          <p:cNvSpPr/>
          <p:nvPr/>
        </p:nvSpPr>
        <p:spPr>
          <a:xfrm>
            <a:off x="1020604" y="3997047"/>
            <a:ext cx="3893939" cy="1814513"/>
          </a:xfrm>
          <a:prstGeom prst="rect">
            <a:avLst/>
          </a:prstGeom>
          <a:noFill/>
          <a:ln/>
        </p:spPr>
        <p:txBody>
          <a:bodyPr wrap="square" lIns="0" tIns="0" rIns="0" bIns="0" rtlCol="0" anchor="t"/>
          <a:lstStyle/>
          <a:p>
            <a:pPr marL="0" indent="0" algn="l">
              <a:lnSpc>
                <a:spcPts val="2850"/>
              </a:lnSpc>
              <a:buNone/>
            </a:pPr>
            <a:r>
              <a:rPr lang="en-US" sz="1750" dirty="0">
                <a:solidFill>
                  <a:srgbClr val="432338"/>
                </a:solidFill>
                <a:latin typeface="Quattrocento" pitchFamily="34" charset="0"/>
                <a:ea typeface="Quattrocento" pitchFamily="34" charset="-122"/>
                <a:cs typeface="Quattrocento" pitchFamily="34" charset="-120"/>
              </a:rPr>
              <a:t>Notiere den belastenden Gedanken oder den gefühlten Fehler auf einen kleinen Zettel. Formuliere konkret, was dich belastet oder wofür du dich kritisierst.</a:t>
            </a:r>
            <a:endParaRPr lang="en-US" sz="1750" dirty="0"/>
          </a:p>
        </p:txBody>
      </p:sp>
      <p:pic>
        <p:nvPicPr>
          <p:cNvPr id="6" name="Image 1" descr="preencoded.png"/>
          <p:cNvPicPr>
            <a:picLocks noChangeAspect="1"/>
          </p:cNvPicPr>
          <p:nvPr/>
        </p:nvPicPr>
        <p:blipFill>
          <a:blip r:embed="rId4"/>
          <a:stretch>
            <a:fillRect/>
          </a:stretch>
        </p:blipFill>
        <p:spPr>
          <a:xfrm>
            <a:off x="5141357" y="2372558"/>
            <a:ext cx="4347567" cy="907256"/>
          </a:xfrm>
          <a:prstGeom prst="rect">
            <a:avLst/>
          </a:prstGeom>
        </p:spPr>
      </p:pic>
      <p:sp>
        <p:nvSpPr>
          <p:cNvPr id="7" name="Text 3"/>
          <p:cNvSpPr/>
          <p:nvPr/>
        </p:nvSpPr>
        <p:spPr>
          <a:xfrm>
            <a:off x="5368171" y="350662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32338"/>
                </a:solidFill>
                <a:latin typeface="Quattrocento" pitchFamily="34" charset="0"/>
                <a:ea typeface="Quattrocento" pitchFamily="34" charset="-122"/>
                <a:cs typeface="Quattrocento" pitchFamily="34" charset="-120"/>
              </a:rPr>
              <a:t>Selbstmitgefühl üben</a:t>
            </a:r>
            <a:endParaRPr lang="en-US" sz="2200" dirty="0"/>
          </a:p>
        </p:txBody>
      </p:sp>
      <p:sp>
        <p:nvSpPr>
          <p:cNvPr id="8" name="Text 4"/>
          <p:cNvSpPr/>
          <p:nvPr/>
        </p:nvSpPr>
        <p:spPr>
          <a:xfrm>
            <a:off x="5368171" y="3997047"/>
            <a:ext cx="3893939" cy="1814513"/>
          </a:xfrm>
          <a:prstGeom prst="rect">
            <a:avLst/>
          </a:prstGeom>
          <a:noFill/>
          <a:ln/>
        </p:spPr>
        <p:txBody>
          <a:bodyPr wrap="square" lIns="0" tIns="0" rIns="0" bIns="0" rtlCol="0" anchor="t"/>
          <a:lstStyle/>
          <a:p>
            <a:pPr marL="0" indent="0" algn="l">
              <a:lnSpc>
                <a:spcPts val="2850"/>
              </a:lnSpc>
              <a:buNone/>
            </a:pPr>
            <a:r>
              <a:rPr lang="en-US" sz="1750" dirty="0">
                <a:solidFill>
                  <a:srgbClr val="432338"/>
                </a:solidFill>
                <a:latin typeface="Quattrocento" pitchFamily="34" charset="0"/>
                <a:ea typeface="Quattrocento" pitchFamily="34" charset="-122"/>
                <a:cs typeface="Quattrocento" pitchFamily="34" charset="-120"/>
              </a:rPr>
              <a:t>Lege eine Hand auf dein Herz und sage innerlich zu dir selbst: "Ich verzeihe mir. Ich bin menschlich und darf Fehler machen." Spüre den Raum, der durch diese Worte entsteht.</a:t>
            </a:r>
            <a:endParaRPr lang="en-US" sz="1750" dirty="0"/>
          </a:p>
        </p:txBody>
      </p:sp>
      <p:pic>
        <p:nvPicPr>
          <p:cNvPr id="9" name="Image 2" descr="preencoded.png"/>
          <p:cNvPicPr>
            <a:picLocks noChangeAspect="1"/>
          </p:cNvPicPr>
          <p:nvPr/>
        </p:nvPicPr>
        <p:blipFill>
          <a:blip r:embed="rId5"/>
          <a:stretch>
            <a:fillRect/>
          </a:stretch>
        </p:blipFill>
        <p:spPr>
          <a:xfrm>
            <a:off x="9488924" y="2372558"/>
            <a:ext cx="4347567" cy="907256"/>
          </a:xfrm>
          <a:prstGeom prst="rect">
            <a:avLst/>
          </a:prstGeom>
        </p:spPr>
      </p:pic>
      <p:sp>
        <p:nvSpPr>
          <p:cNvPr id="10" name="Text 5"/>
          <p:cNvSpPr/>
          <p:nvPr/>
        </p:nvSpPr>
        <p:spPr>
          <a:xfrm>
            <a:off x="9715738" y="350662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32338"/>
                </a:solidFill>
                <a:latin typeface="Quattrocento" pitchFamily="34" charset="0"/>
                <a:ea typeface="Quattrocento" pitchFamily="34" charset="-122"/>
                <a:cs typeface="Quattrocento" pitchFamily="34" charset="-120"/>
              </a:rPr>
              <a:t>Loslassen</a:t>
            </a:r>
            <a:endParaRPr lang="en-US" sz="2200" dirty="0"/>
          </a:p>
        </p:txBody>
      </p:sp>
      <p:sp>
        <p:nvSpPr>
          <p:cNvPr id="11" name="Text 6"/>
          <p:cNvSpPr/>
          <p:nvPr/>
        </p:nvSpPr>
        <p:spPr>
          <a:xfrm>
            <a:off x="9715738" y="3997047"/>
            <a:ext cx="3893939" cy="1814513"/>
          </a:xfrm>
          <a:prstGeom prst="rect">
            <a:avLst/>
          </a:prstGeom>
          <a:noFill/>
          <a:ln/>
        </p:spPr>
        <p:txBody>
          <a:bodyPr wrap="square" lIns="0" tIns="0" rIns="0" bIns="0" rtlCol="0" anchor="t"/>
          <a:lstStyle/>
          <a:p>
            <a:pPr marL="0" indent="0" algn="l">
              <a:lnSpc>
                <a:spcPts val="2850"/>
              </a:lnSpc>
              <a:buNone/>
            </a:pPr>
            <a:r>
              <a:rPr lang="en-US" sz="1750" dirty="0">
                <a:solidFill>
                  <a:srgbClr val="432338"/>
                </a:solidFill>
                <a:latin typeface="Quattrocento" pitchFamily="34" charset="0"/>
                <a:ea typeface="Quattrocento" pitchFamily="34" charset="-122"/>
                <a:cs typeface="Quattrocento" pitchFamily="34" charset="-120"/>
              </a:rPr>
              <a:t>Lege den Zettel bewusst beiseite oder – wenn möglich – zerreiße ihn als symbolische Geste des Loslassens. Atme tief ein und aus, während du die Last abgibst.</a:t>
            </a:r>
            <a:endParaRPr lang="en-US" sz="1750" dirty="0"/>
          </a:p>
        </p:txBody>
      </p:sp>
      <p:sp>
        <p:nvSpPr>
          <p:cNvPr id="12" name="Text 7"/>
          <p:cNvSpPr/>
          <p:nvPr/>
        </p:nvSpPr>
        <p:spPr>
          <a:xfrm>
            <a:off x="793790" y="6293525"/>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432338"/>
                </a:solidFill>
                <a:latin typeface="Quattrocento" pitchFamily="34" charset="0"/>
                <a:ea typeface="Quattrocento" pitchFamily="34" charset="-122"/>
                <a:cs typeface="Quattrocento" pitchFamily="34" charset="-120"/>
              </a:rPr>
              <a:t>Viele von uns, besonders Frauen in Führungspositionen oder mit Doppelbelastung, tragen zu hohe Erwartungen an sich selbst. Diese Übung hilft, den inneren Kritiker zu besänftigen und Selbstakzeptanz zu kultivieren.</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510064" y="400764"/>
            <a:ext cx="4349472" cy="455533"/>
          </a:xfrm>
          <a:prstGeom prst="rect">
            <a:avLst/>
          </a:prstGeom>
          <a:noFill/>
          <a:ln/>
        </p:spPr>
        <p:txBody>
          <a:bodyPr wrap="none" lIns="0" tIns="0" rIns="0" bIns="0" rtlCol="0" anchor="t"/>
          <a:lstStyle/>
          <a:p>
            <a:pPr marL="0" indent="0" algn="l">
              <a:lnSpc>
                <a:spcPts val="3550"/>
              </a:lnSpc>
              <a:buNone/>
            </a:pPr>
            <a:r>
              <a:rPr lang="en-US" sz="2850" dirty="0">
                <a:solidFill>
                  <a:srgbClr val="371A2D"/>
                </a:solidFill>
                <a:latin typeface="Quattrocento" pitchFamily="34" charset="0"/>
                <a:ea typeface="Quattrocento" pitchFamily="34" charset="-122"/>
                <a:cs typeface="Quattrocento" pitchFamily="34" charset="-120"/>
              </a:rPr>
              <a:t>Übung 5: Die Stille-Minute</a:t>
            </a:r>
            <a:endParaRPr lang="en-US" sz="2850" dirty="0"/>
          </a:p>
        </p:txBody>
      </p:sp>
      <p:sp>
        <p:nvSpPr>
          <p:cNvPr id="3" name="Text 1"/>
          <p:cNvSpPr/>
          <p:nvPr/>
        </p:nvSpPr>
        <p:spPr>
          <a:xfrm>
            <a:off x="510064" y="1205984"/>
            <a:ext cx="6627376" cy="466249"/>
          </a:xfrm>
          <a:prstGeom prst="rect">
            <a:avLst/>
          </a:prstGeom>
          <a:noFill/>
          <a:ln/>
        </p:spPr>
        <p:txBody>
          <a:bodyPr wrap="square" lIns="0" tIns="0" rIns="0" bIns="0" rtlCol="0" anchor="t"/>
          <a:lstStyle/>
          <a:p>
            <a:pPr marL="0" indent="0" algn="l">
              <a:lnSpc>
                <a:spcPts val="1800"/>
              </a:lnSpc>
              <a:buNone/>
            </a:pPr>
            <a:r>
              <a:rPr lang="en-US" sz="1100" dirty="0">
                <a:solidFill>
                  <a:srgbClr val="432338"/>
                </a:solidFill>
                <a:latin typeface="Quattrocento" pitchFamily="34" charset="0"/>
                <a:ea typeface="Quattrocento" pitchFamily="34" charset="-122"/>
                <a:cs typeface="Quattrocento" pitchFamily="34" charset="-120"/>
              </a:rPr>
              <a:t>In der Stille liegt eine besondere Kraft – sie ist der Gegenpol zu unserer lauten, schnellen Welt und ein Geschenk an dein Herz:</a:t>
            </a:r>
            <a:endParaRPr lang="en-US" sz="1100" dirty="0"/>
          </a:p>
        </p:txBody>
      </p:sp>
      <p:sp>
        <p:nvSpPr>
          <p:cNvPr id="4" name="Text 2"/>
          <p:cNvSpPr/>
          <p:nvPr/>
        </p:nvSpPr>
        <p:spPr>
          <a:xfrm>
            <a:off x="510064" y="1803321"/>
            <a:ext cx="6627376" cy="233124"/>
          </a:xfrm>
          <a:prstGeom prst="rect">
            <a:avLst/>
          </a:prstGeom>
          <a:noFill/>
          <a:ln/>
        </p:spPr>
        <p:txBody>
          <a:bodyPr wrap="none" lIns="0" tIns="0" rIns="0" bIns="0" rtlCol="0" anchor="t"/>
          <a:lstStyle/>
          <a:p>
            <a:pPr marL="342900" indent="-342900" algn="l">
              <a:lnSpc>
                <a:spcPts val="1800"/>
              </a:lnSpc>
              <a:buSzPct val="100000"/>
              <a:buChar char="•"/>
            </a:pPr>
            <a:r>
              <a:rPr lang="en-US" sz="1100" dirty="0">
                <a:solidFill>
                  <a:srgbClr val="432338"/>
                </a:solidFill>
                <a:latin typeface="Quattrocento" pitchFamily="34" charset="0"/>
                <a:ea typeface="Quattrocento" pitchFamily="34" charset="-122"/>
                <a:cs typeface="Quattrocento" pitchFamily="34" charset="-120"/>
              </a:rPr>
              <a:t>Finde einen ruhigen Ort und schalte alle elektronischen Geräte aus</a:t>
            </a:r>
            <a:endParaRPr lang="en-US" sz="1100" dirty="0"/>
          </a:p>
        </p:txBody>
      </p:sp>
      <p:sp>
        <p:nvSpPr>
          <p:cNvPr id="5" name="Text 3"/>
          <p:cNvSpPr/>
          <p:nvPr/>
        </p:nvSpPr>
        <p:spPr>
          <a:xfrm>
            <a:off x="510064" y="2087404"/>
            <a:ext cx="6627376" cy="233124"/>
          </a:xfrm>
          <a:prstGeom prst="rect">
            <a:avLst/>
          </a:prstGeom>
          <a:noFill/>
          <a:ln/>
        </p:spPr>
        <p:txBody>
          <a:bodyPr wrap="none" lIns="0" tIns="0" rIns="0" bIns="0" rtlCol="0" anchor="t"/>
          <a:lstStyle/>
          <a:p>
            <a:pPr marL="342900" indent="-342900" algn="l">
              <a:lnSpc>
                <a:spcPts val="1800"/>
              </a:lnSpc>
              <a:buSzPct val="100000"/>
              <a:buChar char="•"/>
            </a:pPr>
            <a:r>
              <a:rPr lang="en-US" sz="1100" dirty="0">
                <a:solidFill>
                  <a:srgbClr val="432338"/>
                </a:solidFill>
                <a:latin typeface="Quattrocento" pitchFamily="34" charset="0"/>
                <a:ea typeface="Quattrocento" pitchFamily="34" charset="-122"/>
                <a:cs typeface="Quattrocento" pitchFamily="34" charset="-120"/>
              </a:rPr>
              <a:t>Setze dich aufrecht hin und schließe deine Augen</a:t>
            </a:r>
            <a:endParaRPr lang="en-US" sz="1100" dirty="0"/>
          </a:p>
        </p:txBody>
      </p:sp>
      <p:sp>
        <p:nvSpPr>
          <p:cNvPr id="6" name="Text 4"/>
          <p:cNvSpPr/>
          <p:nvPr/>
        </p:nvSpPr>
        <p:spPr>
          <a:xfrm>
            <a:off x="510064" y="2371487"/>
            <a:ext cx="6627376" cy="233124"/>
          </a:xfrm>
          <a:prstGeom prst="rect">
            <a:avLst/>
          </a:prstGeom>
          <a:noFill/>
          <a:ln/>
        </p:spPr>
        <p:txBody>
          <a:bodyPr wrap="none" lIns="0" tIns="0" rIns="0" bIns="0" rtlCol="0" anchor="t"/>
          <a:lstStyle/>
          <a:p>
            <a:pPr marL="342900" indent="-342900" algn="l">
              <a:lnSpc>
                <a:spcPts val="1800"/>
              </a:lnSpc>
              <a:buSzPct val="100000"/>
              <a:buChar char="•"/>
            </a:pPr>
            <a:r>
              <a:rPr lang="en-US" sz="1100" dirty="0">
                <a:solidFill>
                  <a:srgbClr val="432338"/>
                </a:solidFill>
                <a:latin typeface="Quattrocento" pitchFamily="34" charset="0"/>
                <a:ea typeface="Quattrocento" pitchFamily="34" charset="-122"/>
                <a:cs typeface="Quattrocento" pitchFamily="34" charset="-120"/>
              </a:rPr>
              <a:t>Nimm wahr, was in dir und um dich herum geschieht, ohne zu bewerten</a:t>
            </a:r>
            <a:endParaRPr lang="en-US" sz="1100" dirty="0"/>
          </a:p>
        </p:txBody>
      </p:sp>
      <p:sp>
        <p:nvSpPr>
          <p:cNvPr id="7" name="Text 5"/>
          <p:cNvSpPr/>
          <p:nvPr/>
        </p:nvSpPr>
        <p:spPr>
          <a:xfrm>
            <a:off x="510064" y="2655570"/>
            <a:ext cx="6627376" cy="233124"/>
          </a:xfrm>
          <a:prstGeom prst="rect">
            <a:avLst/>
          </a:prstGeom>
          <a:noFill/>
          <a:ln/>
        </p:spPr>
        <p:txBody>
          <a:bodyPr wrap="none" lIns="0" tIns="0" rIns="0" bIns="0" rtlCol="0" anchor="t"/>
          <a:lstStyle/>
          <a:p>
            <a:pPr marL="342900" indent="-342900" algn="l">
              <a:lnSpc>
                <a:spcPts val="1800"/>
              </a:lnSpc>
              <a:buSzPct val="100000"/>
              <a:buChar char="•"/>
            </a:pPr>
            <a:r>
              <a:rPr lang="en-US" sz="1100" dirty="0">
                <a:solidFill>
                  <a:srgbClr val="432338"/>
                </a:solidFill>
                <a:latin typeface="Quattrocento" pitchFamily="34" charset="0"/>
                <a:ea typeface="Quattrocento" pitchFamily="34" charset="-122"/>
                <a:cs typeface="Quattrocento" pitchFamily="34" charset="-120"/>
              </a:rPr>
              <a:t>Wenn Gedanken kommen, stelle dir vor, wie sie wie Wolken am Himmel vorbeiziehen</a:t>
            </a:r>
            <a:endParaRPr lang="en-US" sz="1100" dirty="0"/>
          </a:p>
        </p:txBody>
      </p:sp>
      <p:sp>
        <p:nvSpPr>
          <p:cNvPr id="8" name="Text 6"/>
          <p:cNvSpPr/>
          <p:nvPr/>
        </p:nvSpPr>
        <p:spPr>
          <a:xfrm>
            <a:off x="510064" y="2939653"/>
            <a:ext cx="6627376" cy="233124"/>
          </a:xfrm>
          <a:prstGeom prst="rect">
            <a:avLst/>
          </a:prstGeom>
          <a:noFill/>
          <a:ln/>
        </p:spPr>
        <p:txBody>
          <a:bodyPr wrap="none" lIns="0" tIns="0" rIns="0" bIns="0" rtlCol="0" anchor="t"/>
          <a:lstStyle/>
          <a:p>
            <a:pPr marL="342900" indent="-342900" algn="l">
              <a:lnSpc>
                <a:spcPts val="1800"/>
              </a:lnSpc>
              <a:buSzPct val="100000"/>
              <a:buChar char="•"/>
            </a:pPr>
            <a:r>
              <a:rPr lang="en-US" sz="1100" dirty="0">
                <a:solidFill>
                  <a:srgbClr val="432338"/>
                </a:solidFill>
                <a:latin typeface="Quattrocento" pitchFamily="34" charset="0"/>
                <a:ea typeface="Quattrocento" pitchFamily="34" charset="-122"/>
                <a:cs typeface="Quattrocento" pitchFamily="34" charset="-120"/>
              </a:rPr>
              <a:t>Konzentriere dich auf das Gefühl der Stille für volle 60 Sekunden</a:t>
            </a:r>
            <a:endParaRPr lang="en-US" sz="1100" dirty="0"/>
          </a:p>
        </p:txBody>
      </p:sp>
      <p:pic>
        <p:nvPicPr>
          <p:cNvPr id="9" name="Image 0" descr="preencoded.png"/>
          <p:cNvPicPr>
            <a:picLocks noChangeAspect="1"/>
          </p:cNvPicPr>
          <p:nvPr/>
        </p:nvPicPr>
        <p:blipFill>
          <a:blip r:embed="rId3"/>
          <a:stretch>
            <a:fillRect/>
          </a:stretch>
        </p:blipFill>
        <p:spPr>
          <a:xfrm>
            <a:off x="7500580" y="1238845"/>
            <a:ext cx="6627376" cy="6627376"/>
          </a:xfrm>
          <a:prstGeom prst="rect">
            <a:avLst/>
          </a:prstGeom>
        </p:spPr>
      </p:pic>
      <p:sp>
        <p:nvSpPr>
          <p:cNvPr id="10" name="Shape 7"/>
          <p:cNvSpPr/>
          <p:nvPr/>
        </p:nvSpPr>
        <p:spPr>
          <a:xfrm>
            <a:off x="7500580" y="8030170"/>
            <a:ext cx="6627376" cy="1085493"/>
          </a:xfrm>
          <a:prstGeom prst="roundRect">
            <a:avLst>
              <a:gd name="adj" fmla="val 2014"/>
            </a:avLst>
          </a:prstGeom>
          <a:solidFill>
            <a:srgbClr val="F6BBE1"/>
          </a:solidFill>
          <a:ln/>
        </p:spPr>
        <p:txBody>
          <a:bodyPr/>
          <a:lstStyle/>
          <a:p>
            <a:endParaRPr lang="de-DE"/>
          </a:p>
        </p:txBody>
      </p:sp>
      <p:pic>
        <p:nvPicPr>
          <p:cNvPr id="11" name="Image 1" descr="preencoded.png"/>
          <p:cNvPicPr>
            <a:picLocks noChangeAspect="1"/>
          </p:cNvPicPr>
          <p:nvPr/>
        </p:nvPicPr>
        <p:blipFill>
          <a:blip r:embed="rId4"/>
          <a:stretch>
            <a:fillRect/>
          </a:stretch>
        </p:blipFill>
        <p:spPr>
          <a:xfrm>
            <a:off x="7646313" y="8237220"/>
            <a:ext cx="182166" cy="145733"/>
          </a:xfrm>
          <a:prstGeom prst="rect">
            <a:avLst/>
          </a:prstGeom>
        </p:spPr>
      </p:pic>
      <p:sp>
        <p:nvSpPr>
          <p:cNvPr id="12" name="Text 8"/>
          <p:cNvSpPr/>
          <p:nvPr/>
        </p:nvSpPr>
        <p:spPr>
          <a:xfrm>
            <a:off x="7974211" y="8212336"/>
            <a:ext cx="6008013" cy="699373"/>
          </a:xfrm>
          <a:prstGeom prst="rect">
            <a:avLst/>
          </a:prstGeom>
          <a:noFill/>
          <a:ln/>
        </p:spPr>
        <p:txBody>
          <a:bodyPr wrap="square" lIns="0" tIns="0" rIns="0" bIns="0" rtlCol="0" anchor="t"/>
          <a:lstStyle/>
          <a:p>
            <a:pPr marL="0" indent="0" algn="l">
              <a:lnSpc>
                <a:spcPts val="1800"/>
              </a:lnSpc>
              <a:buNone/>
            </a:pPr>
            <a:r>
              <a:rPr lang="en-US" sz="1100" dirty="0">
                <a:solidFill>
                  <a:srgbClr val="000000"/>
                </a:solidFill>
                <a:latin typeface="Quattrocento" pitchFamily="34" charset="0"/>
                <a:ea typeface="Quattrocento" pitchFamily="34" charset="-122"/>
                <a:cs typeface="Quattrocento" pitchFamily="34" charset="-120"/>
              </a:rPr>
              <a:t>Besonders wertvoll für Frauen im Gesundheitswesen oder in der Pflege: Die Stille-Minute kann zwischen Patientenkontakten oder nach emotional fordernden Gesprächen praktiziert werden.</a:t>
            </a:r>
            <a:endParaRPr lang="en-US" sz="11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18066" y="1214080"/>
            <a:ext cx="11978640" cy="641152"/>
          </a:xfrm>
          <a:prstGeom prst="rect">
            <a:avLst/>
          </a:prstGeom>
          <a:noFill/>
          <a:ln/>
        </p:spPr>
        <p:txBody>
          <a:bodyPr wrap="none" lIns="0" tIns="0" rIns="0" bIns="0" rtlCol="0" anchor="t"/>
          <a:lstStyle/>
          <a:p>
            <a:pPr marL="0" indent="0" algn="l">
              <a:lnSpc>
                <a:spcPts val="5000"/>
              </a:lnSpc>
              <a:buNone/>
            </a:pPr>
            <a:r>
              <a:rPr lang="en-US" sz="4000" dirty="0">
                <a:solidFill>
                  <a:srgbClr val="371A2D"/>
                </a:solidFill>
                <a:latin typeface="Quattrocento" pitchFamily="34" charset="0"/>
                <a:ea typeface="Quattrocento" pitchFamily="34" charset="-122"/>
                <a:cs typeface="Quattrocento" pitchFamily="34" charset="-120"/>
              </a:rPr>
              <a:t>So einfach integrierst du die Pausen in deinen Alltag</a:t>
            </a:r>
            <a:endParaRPr lang="en-US" sz="4000" dirty="0"/>
          </a:p>
        </p:txBody>
      </p:sp>
      <p:sp>
        <p:nvSpPr>
          <p:cNvPr id="3" name="Shape 1"/>
          <p:cNvSpPr/>
          <p:nvPr/>
        </p:nvSpPr>
        <p:spPr>
          <a:xfrm>
            <a:off x="718066" y="2265521"/>
            <a:ext cx="4261247" cy="4191119"/>
          </a:xfrm>
          <a:prstGeom prst="roundRect">
            <a:avLst>
              <a:gd name="adj" fmla="val 2618"/>
            </a:avLst>
          </a:prstGeom>
          <a:solidFill>
            <a:srgbClr val="FFE1F7"/>
          </a:solidFill>
          <a:ln w="22860">
            <a:solidFill>
              <a:srgbClr val="D8D4D4"/>
            </a:solidFill>
            <a:prstDash val="solid"/>
          </a:ln>
        </p:spPr>
        <p:txBody>
          <a:bodyPr/>
          <a:lstStyle/>
          <a:p>
            <a:endParaRPr lang="de-DE"/>
          </a:p>
        </p:txBody>
      </p:sp>
      <p:sp>
        <p:nvSpPr>
          <p:cNvPr id="4" name="Shape 2"/>
          <p:cNvSpPr/>
          <p:nvPr/>
        </p:nvSpPr>
        <p:spPr>
          <a:xfrm>
            <a:off x="695206" y="2265521"/>
            <a:ext cx="91440" cy="4191119"/>
          </a:xfrm>
          <a:prstGeom prst="roundRect">
            <a:avLst>
              <a:gd name="adj" fmla="val 33657"/>
            </a:avLst>
          </a:prstGeom>
          <a:solidFill>
            <a:srgbClr val="E851B2"/>
          </a:solidFill>
          <a:ln/>
        </p:spPr>
        <p:txBody>
          <a:bodyPr/>
          <a:lstStyle/>
          <a:p>
            <a:endParaRPr lang="de-DE"/>
          </a:p>
        </p:txBody>
      </p:sp>
      <p:sp>
        <p:nvSpPr>
          <p:cNvPr id="5" name="Text 3"/>
          <p:cNvSpPr/>
          <p:nvPr/>
        </p:nvSpPr>
        <p:spPr>
          <a:xfrm>
            <a:off x="1014651" y="2493526"/>
            <a:ext cx="2840593" cy="320516"/>
          </a:xfrm>
          <a:prstGeom prst="rect">
            <a:avLst/>
          </a:prstGeom>
          <a:noFill/>
          <a:ln/>
        </p:spPr>
        <p:txBody>
          <a:bodyPr wrap="none" lIns="0" tIns="0" rIns="0" bIns="0" rtlCol="0" anchor="t"/>
          <a:lstStyle/>
          <a:p>
            <a:pPr marL="0" indent="0" algn="l">
              <a:lnSpc>
                <a:spcPts val="2500"/>
              </a:lnSpc>
              <a:buNone/>
            </a:pPr>
            <a:r>
              <a:rPr lang="en-US" sz="2000" dirty="0">
                <a:solidFill>
                  <a:srgbClr val="432338"/>
                </a:solidFill>
                <a:latin typeface="Quattrocento" pitchFamily="34" charset="0"/>
                <a:ea typeface="Quattrocento" pitchFamily="34" charset="-122"/>
                <a:cs typeface="Quattrocento" pitchFamily="34" charset="-120"/>
              </a:rPr>
              <a:t>Nutze Zeitfenster kreativ</a:t>
            </a:r>
            <a:endParaRPr lang="en-US" sz="2000" dirty="0"/>
          </a:p>
        </p:txBody>
      </p:sp>
      <p:sp>
        <p:nvSpPr>
          <p:cNvPr id="6" name="Text 4"/>
          <p:cNvSpPr/>
          <p:nvPr/>
        </p:nvSpPr>
        <p:spPr>
          <a:xfrm>
            <a:off x="1014651" y="2937034"/>
            <a:ext cx="3736657" cy="656273"/>
          </a:xfrm>
          <a:prstGeom prst="rect">
            <a:avLst/>
          </a:prstGeom>
          <a:noFill/>
          <a:ln/>
        </p:spPr>
        <p:txBody>
          <a:bodyPr wrap="square" lIns="0" tIns="0" rIns="0" bIns="0" rtlCol="0" anchor="t"/>
          <a:lstStyle/>
          <a:p>
            <a:pPr marL="0" indent="0" algn="l">
              <a:lnSpc>
                <a:spcPts val="2550"/>
              </a:lnSpc>
              <a:buNone/>
            </a:pPr>
            <a:r>
              <a:rPr lang="en-US" sz="1600" dirty="0">
                <a:solidFill>
                  <a:srgbClr val="432338"/>
                </a:solidFill>
                <a:latin typeface="Quattrocento" pitchFamily="34" charset="0"/>
                <a:ea typeface="Quattrocento" pitchFamily="34" charset="-122"/>
                <a:cs typeface="Quattrocento" pitchFamily="34" charset="-120"/>
              </a:rPr>
              <a:t>Identifiziere natürliche Pausen in deinem Tag:</a:t>
            </a:r>
            <a:endParaRPr lang="en-US" sz="1600" dirty="0"/>
          </a:p>
        </p:txBody>
      </p:sp>
      <p:sp>
        <p:nvSpPr>
          <p:cNvPr id="7" name="Text 5"/>
          <p:cNvSpPr/>
          <p:nvPr/>
        </p:nvSpPr>
        <p:spPr>
          <a:xfrm>
            <a:off x="1014651" y="3716298"/>
            <a:ext cx="3736657" cy="328136"/>
          </a:xfrm>
          <a:prstGeom prst="rect">
            <a:avLst/>
          </a:prstGeom>
          <a:noFill/>
          <a:ln/>
        </p:spPr>
        <p:txBody>
          <a:bodyPr wrap="none" lIns="0" tIns="0" rIns="0" bIns="0" rtlCol="0" anchor="t"/>
          <a:lstStyle/>
          <a:p>
            <a:pPr marL="342900" indent="-342900" algn="l">
              <a:lnSpc>
                <a:spcPts val="2550"/>
              </a:lnSpc>
              <a:buSzPct val="100000"/>
              <a:buChar char="•"/>
            </a:pPr>
            <a:r>
              <a:rPr lang="en-US" sz="1600" dirty="0">
                <a:solidFill>
                  <a:srgbClr val="432338"/>
                </a:solidFill>
                <a:latin typeface="Quattrocento" pitchFamily="34" charset="0"/>
                <a:ea typeface="Quattrocento" pitchFamily="34" charset="-122"/>
                <a:cs typeface="Quattrocento" pitchFamily="34" charset="-120"/>
              </a:rPr>
              <a:t>Während der Kaffee kocht</a:t>
            </a:r>
            <a:endParaRPr lang="en-US" sz="1600" dirty="0"/>
          </a:p>
        </p:txBody>
      </p:sp>
      <p:sp>
        <p:nvSpPr>
          <p:cNvPr id="8" name="Text 6"/>
          <p:cNvSpPr/>
          <p:nvPr/>
        </p:nvSpPr>
        <p:spPr>
          <a:xfrm>
            <a:off x="1014651" y="4116229"/>
            <a:ext cx="3736657" cy="328136"/>
          </a:xfrm>
          <a:prstGeom prst="rect">
            <a:avLst/>
          </a:prstGeom>
          <a:noFill/>
          <a:ln/>
        </p:spPr>
        <p:txBody>
          <a:bodyPr wrap="none" lIns="0" tIns="0" rIns="0" bIns="0" rtlCol="0" anchor="t"/>
          <a:lstStyle/>
          <a:p>
            <a:pPr marL="342900" indent="-342900" algn="l">
              <a:lnSpc>
                <a:spcPts val="2550"/>
              </a:lnSpc>
              <a:buSzPct val="100000"/>
              <a:buChar char="•"/>
            </a:pPr>
            <a:r>
              <a:rPr lang="en-US" sz="1600" dirty="0">
                <a:solidFill>
                  <a:srgbClr val="432338"/>
                </a:solidFill>
                <a:latin typeface="Quattrocento" pitchFamily="34" charset="0"/>
                <a:ea typeface="Quattrocento" pitchFamily="34" charset="-122"/>
                <a:cs typeface="Quattrocento" pitchFamily="34" charset="-120"/>
              </a:rPr>
              <a:t>In der Warteschlange an der Kasse</a:t>
            </a:r>
            <a:endParaRPr lang="en-US" sz="1600" dirty="0"/>
          </a:p>
        </p:txBody>
      </p:sp>
      <p:sp>
        <p:nvSpPr>
          <p:cNvPr id="9" name="Text 7"/>
          <p:cNvSpPr/>
          <p:nvPr/>
        </p:nvSpPr>
        <p:spPr>
          <a:xfrm>
            <a:off x="1014651" y="4516160"/>
            <a:ext cx="3736657" cy="656273"/>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432338"/>
                </a:solidFill>
                <a:latin typeface="Quattrocento" pitchFamily="34" charset="0"/>
                <a:ea typeface="Quattrocento" pitchFamily="34" charset="-122"/>
                <a:cs typeface="Quattrocento" pitchFamily="34" charset="-120"/>
              </a:rPr>
              <a:t>Die 5 Minuten vor dem nächsten Online-Meeting</a:t>
            </a:r>
            <a:endParaRPr lang="en-US" sz="1600" dirty="0"/>
          </a:p>
        </p:txBody>
      </p:sp>
      <p:sp>
        <p:nvSpPr>
          <p:cNvPr id="10" name="Text 8"/>
          <p:cNvSpPr/>
          <p:nvPr/>
        </p:nvSpPr>
        <p:spPr>
          <a:xfrm>
            <a:off x="1014651" y="5244227"/>
            <a:ext cx="3736657" cy="656273"/>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432338"/>
                </a:solidFill>
                <a:latin typeface="Quattrocento" pitchFamily="34" charset="0"/>
                <a:ea typeface="Quattrocento" pitchFamily="34" charset="-122"/>
                <a:cs typeface="Quattrocento" pitchFamily="34" charset="-120"/>
              </a:rPr>
              <a:t>Beim Warten auf den Bus oder die Bahn</a:t>
            </a:r>
            <a:endParaRPr lang="en-US" sz="1600" dirty="0"/>
          </a:p>
        </p:txBody>
      </p:sp>
      <p:sp>
        <p:nvSpPr>
          <p:cNvPr id="11" name="Shape 9"/>
          <p:cNvSpPr/>
          <p:nvPr/>
        </p:nvSpPr>
        <p:spPr>
          <a:xfrm>
            <a:off x="5184457" y="2265521"/>
            <a:ext cx="4261366" cy="4191119"/>
          </a:xfrm>
          <a:prstGeom prst="roundRect">
            <a:avLst>
              <a:gd name="adj" fmla="val 2618"/>
            </a:avLst>
          </a:prstGeom>
          <a:solidFill>
            <a:srgbClr val="FFE1F7"/>
          </a:solidFill>
          <a:ln w="22860">
            <a:solidFill>
              <a:srgbClr val="D8D4D4"/>
            </a:solidFill>
            <a:prstDash val="solid"/>
          </a:ln>
        </p:spPr>
        <p:txBody>
          <a:bodyPr/>
          <a:lstStyle/>
          <a:p>
            <a:endParaRPr lang="de-DE"/>
          </a:p>
        </p:txBody>
      </p:sp>
      <p:sp>
        <p:nvSpPr>
          <p:cNvPr id="12" name="Shape 10"/>
          <p:cNvSpPr/>
          <p:nvPr/>
        </p:nvSpPr>
        <p:spPr>
          <a:xfrm>
            <a:off x="5161598" y="2265521"/>
            <a:ext cx="91440" cy="4191119"/>
          </a:xfrm>
          <a:prstGeom prst="roundRect">
            <a:avLst>
              <a:gd name="adj" fmla="val 33657"/>
            </a:avLst>
          </a:prstGeom>
          <a:solidFill>
            <a:srgbClr val="E851B2"/>
          </a:solidFill>
          <a:ln/>
        </p:spPr>
        <p:txBody>
          <a:bodyPr/>
          <a:lstStyle/>
          <a:p>
            <a:endParaRPr lang="de-DE"/>
          </a:p>
        </p:txBody>
      </p:sp>
      <p:sp>
        <p:nvSpPr>
          <p:cNvPr id="13" name="Text 11"/>
          <p:cNvSpPr/>
          <p:nvPr/>
        </p:nvSpPr>
        <p:spPr>
          <a:xfrm>
            <a:off x="5481042" y="2493526"/>
            <a:ext cx="2564606" cy="320516"/>
          </a:xfrm>
          <a:prstGeom prst="rect">
            <a:avLst/>
          </a:prstGeom>
          <a:noFill/>
          <a:ln/>
        </p:spPr>
        <p:txBody>
          <a:bodyPr wrap="none" lIns="0" tIns="0" rIns="0" bIns="0" rtlCol="0" anchor="t"/>
          <a:lstStyle/>
          <a:p>
            <a:pPr marL="0" indent="0" algn="l">
              <a:lnSpc>
                <a:spcPts val="2500"/>
              </a:lnSpc>
              <a:buNone/>
            </a:pPr>
            <a:r>
              <a:rPr lang="en-US" sz="2000" dirty="0">
                <a:solidFill>
                  <a:srgbClr val="432338"/>
                </a:solidFill>
                <a:latin typeface="Quattrocento" pitchFamily="34" charset="0"/>
                <a:ea typeface="Quattrocento" pitchFamily="34" charset="-122"/>
                <a:cs typeface="Quattrocento" pitchFamily="34" charset="-120"/>
              </a:rPr>
              <a:t>Schaffe Erinnerungen</a:t>
            </a:r>
            <a:endParaRPr lang="en-US" sz="2000" dirty="0"/>
          </a:p>
        </p:txBody>
      </p:sp>
      <p:sp>
        <p:nvSpPr>
          <p:cNvPr id="14" name="Text 12"/>
          <p:cNvSpPr/>
          <p:nvPr/>
        </p:nvSpPr>
        <p:spPr>
          <a:xfrm>
            <a:off x="5481042" y="2937034"/>
            <a:ext cx="3736777" cy="328136"/>
          </a:xfrm>
          <a:prstGeom prst="rect">
            <a:avLst/>
          </a:prstGeom>
          <a:noFill/>
          <a:ln/>
        </p:spPr>
        <p:txBody>
          <a:bodyPr wrap="none" lIns="0" tIns="0" rIns="0" bIns="0" rtlCol="0" anchor="t"/>
          <a:lstStyle/>
          <a:p>
            <a:pPr marL="0" indent="0" algn="l">
              <a:lnSpc>
                <a:spcPts val="2550"/>
              </a:lnSpc>
              <a:buNone/>
            </a:pPr>
            <a:r>
              <a:rPr lang="en-US" sz="1600" dirty="0">
                <a:solidFill>
                  <a:srgbClr val="432338"/>
                </a:solidFill>
                <a:latin typeface="Quattrocento" pitchFamily="34" charset="0"/>
                <a:ea typeface="Quattrocento" pitchFamily="34" charset="-122"/>
                <a:cs typeface="Quattrocento" pitchFamily="34" charset="-120"/>
              </a:rPr>
              <a:t>Kleine Hinweise helfen, dran zu denken:</a:t>
            </a:r>
            <a:endParaRPr lang="en-US" sz="1600" dirty="0"/>
          </a:p>
        </p:txBody>
      </p:sp>
      <p:sp>
        <p:nvSpPr>
          <p:cNvPr id="15" name="Text 13"/>
          <p:cNvSpPr/>
          <p:nvPr/>
        </p:nvSpPr>
        <p:spPr>
          <a:xfrm>
            <a:off x="5481042" y="3388162"/>
            <a:ext cx="3736777" cy="656273"/>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432338"/>
                </a:solidFill>
                <a:latin typeface="Quattrocento" pitchFamily="34" charset="0"/>
                <a:ea typeface="Quattrocento" pitchFamily="34" charset="-122"/>
                <a:cs typeface="Quattrocento" pitchFamily="34" charset="-120"/>
              </a:rPr>
              <a:t>Post-its an deinem Computer-Bildschirm</a:t>
            </a:r>
            <a:endParaRPr lang="en-US" sz="1600" dirty="0"/>
          </a:p>
        </p:txBody>
      </p:sp>
      <p:sp>
        <p:nvSpPr>
          <p:cNvPr id="16" name="Text 14"/>
          <p:cNvSpPr/>
          <p:nvPr/>
        </p:nvSpPr>
        <p:spPr>
          <a:xfrm>
            <a:off x="5481042" y="4116229"/>
            <a:ext cx="3736777" cy="656273"/>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432338"/>
                </a:solidFill>
                <a:latin typeface="Quattrocento" pitchFamily="34" charset="0"/>
                <a:ea typeface="Quattrocento" pitchFamily="34" charset="-122"/>
                <a:cs typeface="Quattrocento" pitchFamily="34" charset="-120"/>
              </a:rPr>
              <a:t>Ein besonderer Hintergrund auf deinem Smartphone</a:t>
            </a:r>
            <a:endParaRPr lang="en-US" sz="1600" dirty="0"/>
          </a:p>
        </p:txBody>
      </p:sp>
      <p:sp>
        <p:nvSpPr>
          <p:cNvPr id="17" name="Text 15"/>
          <p:cNvSpPr/>
          <p:nvPr/>
        </p:nvSpPr>
        <p:spPr>
          <a:xfrm>
            <a:off x="5481042" y="4844296"/>
            <a:ext cx="3736777" cy="656273"/>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432338"/>
                </a:solidFill>
                <a:latin typeface="Quattrocento" pitchFamily="34" charset="0"/>
                <a:ea typeface="Quattrocento" pitchFamily="34" charset="-122"/>
                <a:cs typeface="Quattrocento" pitchFamily="34" charset="-120"/>
              </a:rPr>
              <a:t>Achtsamkeits-Apps mit sanften Erinnerungen</a:t>
            </a:r>
            <a:endParaRPr lang="en-US" sz="1600" dirty="0"/>
          </a:p>
        </p:txBody>
      </p:sp>
      <p:sp>
        <p:nvSpPr>
          <p:cNvPr id="18" name="Text 16"/>
          <p:cNvSpPr/>
          <p:nvPr/>
        </p:nvSpPr>
        <p:spPr>
          <a:xfrm>
            <a:off x="5481042" y="5572363"/>
            <a:ext cx="3736777" cy="656273"/>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432338"/>
                </a:solidFill>
                <a:latin typeface="Quattrocento" pitchFamily="34" charset="0"/>
                <a:ea typeface="Quattrocento" pitchFamily="34" charset="-122"/>
                <a:cs typeface="Quattrocento" pitchFamily="34" charset="-120"/>
              </a:rPr>
              <a:t>Ein Symbol (z.B. ein Herz) als Schlüsselanhänger</a:t>
            </a:r>
            <a:endParaRPr lang="en-US" sz="1600" dirty="0"/>
          </a:p>
        </p:txBody>
      </p:sp>
      <p:sp>
        <p:nvSpPr>
          <p:cNvPr id="19" name="Shape 17"/>
          <p:cNvSpPr/>
          <p:nvPr/>
        </p:nvSpPr>
        <p:spPr>
          <a:xfrm>
            <a:off x="9650968" y="2265521"/>
            <a:ext cx="4261366" cy="4191119"/>
          </a:xfrm>
          <a:prstGeom prst="roundRect">
            <a:avLst>
              <a:gd name="adj" fmla="val 2618"/>
            </a:avLst>
          </a:prstGeom>
          <a:solidFill>
            <a:srgbClr val="FFE1F7"/>
          </a:solidFill>
          <a:ln w="22860">
            <a:solidFill>
              <a:srgbClr val="D8D4D4"/>
            </a:solidFill>
            <a:prstDash val="solid"/>
          </a:ln>
        </p:spPr>
        <p:txBody>
          <a:bodyPr/>
          <a:lstStyle/>
          <a:p>
            <a:endParaRPr lang="de-DE"/>
          </a:p>
        </p:txBody>
      </p:sp>
      <p:sp>
        <p:nvSpPr>
          <p:cNvPr id="20" name="Shape 18"/>
          <p:cNvSpPr/>
          <p:nvPr/>
        </p:nvSpPr>
        <p:spPr>
          <a:xfrm>
            <a:off x="9628108" y="2265521"/>
            <a:ext cx="91440" cy="4191119"/>
          </a:xfrm>
          <a:prstGeom prst="roundRect">
            <a:avLst>
              <a:gd name="adj" fmla="val 33657"/>
            </a:avLst>
          </a:prstGeom>
          <a:solidFill>
            <a:srgbClr val="E851B2"/>
          </a:solidFill>
          <a:ln/>
        </p:spPr>
        <p:txBody>
          <a:bodyPr/>
          <a:lstStyle/>
          <a:p>
            <a:endParaRPr lang="de-DE"/>
          </a:p>
        </p:txBody>
      </p:sp>
      <p:sp>
        <p:nvSpPr>
          <p:cNvPr id="21" name="Text 19"/>
          <p:cNvSpPr/>
          <p:nvPr/>
        </p:nvSpPr>
        <p:spPr>
          <a:xfrm>
            <a:off x="9947553" y="2493526"/>
            <a:ext cx="3400187" cy="320516"/>
          </a:xfrm>
          <a:prstGeom prst="rect">
            <a:avLst/>
          </a:prstGeom>
          <a:noFill/>
          <a:ln/>
        </p:spPr>
        <p:txBody>
          <a:bodyPr wrap="none" lIns="0" tIns="0" rIns="0" bIns="0" rtlCol="0" anchor="t"/>
          <a:lstStyle/>
          <a:p>
            <a:pPr marL="0" indent="0" algn="l">
              <a:lnSpc>
                <a:spcPts val="2500"/>
              </a:lnSpc>
              <a:buNone/>
            </a:pPr>
            <a:r>
              <a:rPr lang="en-US" sz="2000" dirty="0">
                <a:solidFill>
                  <a:srgbClr val="432338"/>
                </a:solidFill>
                <a:latin typeface="Quattrocento" pitchFamily="34" charset="0"/>
                <a:ea typeface="Quattrocento" pitchFamily="34" charset="-122"/>
                <a:cs typeface="Quattrocento" pitchFamily="34" charset="-120"/>
              </a:rPr>
              <a:t>Etabliere eine Regelmäßigkeit</a:t>
            </a:r>
            <a:endParaRPr lang="en-US" sz="2000" dirty="0"/>
          </a:p>
        </p:txBody>
      </p:sp>
      <p:sp>
        <p:nvSpPr>
          <p:cNvPr id="22" name="Text 20"/>
          <p:cNvSpPr/>
          <p:nvPr/>
        </p:nvSpPr>
        <p:spPr>
          <a:xfrm>
            <a:off x="9947553" y="2937034"/>
            <a:ext cx="3736777" cy="328136"/>
          </a:xfrm>
          <a:prstGeom prst="rect">
            <a:avLst/>
          </a:prstGeom>
          <a:noFill/>
          <a:ln/>
        </p:spPr>
        <p:txBody>
          <a:bodyPr wrap="none" lIns="0" tIns="0" rIns="0" bIns="0" rtlCol="0" anchor="t"/>
          <a:lstStyle/>
          <a:p>
            <a:pPr marL="0" indent="0" algn="l">
              <a:lnSpc>
                <a:spcPts val="2550"/>
              </a:lnSpc>
              <a:buNone/>
            </a:pPr>
            <a:r>
              <a:rPr lang="en-US" sz="1600" dirty="0">
                <a:solidFill>
                  <a:srgbClr val="432338"/>
                </a:solidFill>
                <a:latin typeface="Quattrocento" pitchFamily="34" charset="0"/>
                <a:ea typeface="Quattrocento" pitchFamily="34" charset="-122"/>
                <a:cs typeface="Quattrocento" pitchFamily="34" charset="-120"/>
              </a:rPr>
              <a:t>Kleine, aber konstante Übungspraxis:</a:t>
            </a:r>
            <a:endParaRPr lang="en-US" sz="1600" dirty="0"/>
          </a:p>
        </p:txBody>
      </p:sp>
      <p:sp>
        <p:nvSpPr>
          <p:cNvPr id="23" name="Text 21"/>
          <p:cNvSpPr/>
          <p:nvPr/>
        </p:nvSpPr>
        <p:spPr>
          <a:xfrm>
            <a:off x="9947553" y="3388162"/>
            <a:ext cx="3736777" cy="656273"/>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432338"/>
                </a:solidFill>
                <a:latin typeface="Quattrocento" pitchFamily="34" charset="0"/>
                <a:ea typeface="Quattrocento" pitchFamily="34" charset="-122"/>
                <a:cs typeface="Quattrocento" pitchFamily="34" charset="-120"/>
              </a:rPr>
              <a:t>Verbinde die Übungen mit bestehenden Gewohnheiten</a:t>
            </a:r>
            <a:endParaRPr lang="en-US" sz="1600" dirty="0"/>
          </a:p>
        </p:txBody>
      </p:sp>
      <p:sp>
        <p:nvSpPr>
          <p:cNvPr id="24" name="Text 22"/>
          <p:cNvSpPr/>
          <p:nvPr/>
        </p:nvSpPr>
        <p:spPr>
          <a:xfrm>
            <a:off x="9947553" y="4116229"/>
            <a:ext cx="3736777" cy="328136"/>
          </a:xfrm>
          <a:prstGeom prst="rect">
            <a:avLst/>
          </a:prstGeom>
          <a:noFill/>
          <a:ln/>
        </p:spPr>
        <p:txBody>
          <a:bodyPr wrap="none" lIns="0" tIns="0" rIns="0" bIns="0" rtlCol="0" anchor="t"/>
          <a:lstStyle/>
          <a:p>
            <a:pPr marL="342900" indent="-342900" algn="l">
              <a:lnSpc>
                <a:spcPts val="2550"/>
              </a:lnSpc>
              <a:buSzPct val="100000"/>
              <a:buChar char="•"/>
            </a:pPr>
            <a:r>
              <a:rPr lang="en-US" sz="1600" dirty="0">
                <a:solidFill>
                  <a:srgbClr val="432338"/>
                </a:solidFill>
                <a:latin typeface="Quattrocento" pitchFamily="34" charset="0"/>
                <a:ea typeface="Quattrocento" pitchFamily="34" charset="-122"/>
                <a:cs typeface="Quattrocento" pitchFamily="34" charset="-120"/>
              </a:rPr>
              <a:t>Beginne mit nur einer Übung täglich</a:t>
            </a:r>
            <a:endParaRPr lang="en-US" sz="1600" dirty="0"/>
          </a:p>
        </p:txBody>
      </p:sp>
      <p:sp>
        <p:nvSpPr>
          <p:cNvPr id="25" name="Text 23"/>
          <p:cNvSpPr/>
          <p:nvPr/>
        </p:nvSpPr>
        <p:spPr>
          <a:xfrm>
            <a:off x="9947553" y="4516160"/>
            <a:ext cx="3736777" cy="656273"/>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432338"/>
                </a:solidFill>
                <a:latin typeface="Quattrocento" pitchFamily="34" charset="0"/>
                <a:ea typeface="Quattrocento" pitchFamily="34" charset="-122"/>
                <a:cs typeface="Quattrocento" pitchFamily="34" charset="-120"/>
              </a:rPr>
              <a:t>Feiere kleine Erfolge und sei geduldig mit dir</a:t>
            </a:r>
            <a:endParaRPr lang="en-US" sz="1600" dirty="0"/>
          </a:p>
        </p:txBody>
      </p:sp>
      <p:sp>
        <p:nvSpPr>
          <p:cNvPr id="26" name="Text 24"/>
          <p:cNvSpPr/>
          <p:nvPr/>
        </p:nvSpPr>
        <p:spPr>
          <a:xfrm>
            <a:off x="9947553" y="5244227"/>
            <a:ext cx="3736777" cy="656273"/>
          </a:xfrm>
          <a:prstGeom prst="rect">
            <a:avLst/>
          </a:prstGeom>
          <a:noFill/>
          <a:ln/>
        </p:spPr>
        <p:txBody>
          <a:bodyPr wrap="square" lIns="0" tIns="0" rIns="0" bIns="0" rtlCol="0" anchor="t"/>
          <a:lstStyle/>
          <a:p>
            <a:pPr marL="342900" indent="-342900" algn="l">
              <a:lnSpc>
                <a:spcPts val="2550"/>
              </a:lnSpc>
              <a:buSzPct val="100000"/>
              <a:buChar char="•"/>
            </a:pPr>
            <a:r>
              <a:rPr lang="en-US" sz="1600" dirty="0">
                <a:solidFill>
                  <a:srgbClr val="432338"/>
                </a:solidFill>
                <a:latin typeface="Quattrocento" pitchFamily="34" charset="0"/>
                <a:ea typeface="Quattrocento" pitchFamily="34" charset="-122"/>
                <a:cs typeface="Quattrocento" pitchFamily="34" charset="-120"/>
              </a:rPr>
              <a:t>Teile deine Erfahrungen mit Freundinnen</a:t>
            </a:r>
            <a:endParaRPr lang="en-US" sz="1600" dirty="0"/>
          </a:p>
        </p:txBody>
      </p:sp>
      <p:sp>
        <p:nvSpPr>
          <p:cNvPr id="27" name="Text 25"/>
          <p:cNvSpPr/>
          <p:nvPr/>
        </p:nvSpPr>
        <p:spPr>
          <a:xfrm>
            <a:off x="718066" y="6687383"/>
            <a:ext cx="13194268" cy="328136"/>
          </a:xfrm>
          <a:prstGeom prst="rect">
            <a:avLst/>
          </a:prstGeom>
          <a:noFill/>
          <a:ln/>
        </p:spPr>
        <p:txBody>
          <a:bodyPr wrap="none" lIns="0" tIns="0" rIns="0" bIns="0" rtlCol="0" anchor="t"/>
          <a:lstStyle/>
          <a:p>
            <a:pPr marL="0" indent="0" algn="l">
              <a:lnSpc>
                <a:spcPts val="2550"/>
              </a:lnSpc>
              <a:buNone/>
            </a:pPr>
            <a:r>
              <a:rPr lang="en-US" sz="1600" dirty="0">
                <a:solidFill>
                  <a:srgbClr val="432338"/>
                </a:solidFill>
                <a:latin typeface="Quattrocento" pitchFamily="34" charset="0"/>
                <a:ea typeface="Quattrocento" pitchFamily="34" charset="-122"/>
                <a:cs typeface="Quattrocento" pitchFamily="34" charset="-120"/>
              </a:rPr>
              <a:t>Besonders für Frauen im Handwerk oder Wellness: Nutze Momente zwischen Kundenterminen für kurze Achtsamkeitspausen.</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892612"/>
            <a:ext cx="8577858" cy="708779"/>
          </a:xfrm>
          <a:prstGeom prst="rect">
            <a:avLst/>
          </a:prstGeom>
          <a:noFill/>
          <a:ln/>
        </p:spPr>
        <p:txBody>
          <a:bodyPr wrap="none" lIns="0" tIns="0" rIns="0" bIns="0" rtlCol="0" anchor="t"/>
          <a:lstStyle/>
          <a:p>
            <a:pPr marL="0" indent="0" algn="l">
              <a:lnSpc>
                <a:spcPts val="5550"/>
              </a:lnSpc>
              <a:buNone/>
            </a:pPr>
            <a:r>
              <a:rPr lang="en-US" sz="4450" dirty="0">
                <a:solidFill>
                  <a:srgbClr val="371A2D"/>
                </a:solidFill>
                <a:latin typeface="Quattrocento" pitchFamily="34" charset="0"/>
                <a:ea typeface="Quattrocento" pitchFamily="34" charset="-122"/>
                <a:cs typeface="Quattrocento" pitchFamily="34" charset="-120"/>
              </a:rPr>
              <a:t>Hol dir dein Mini-E-Book als PDF!</a:t>
            </a:r>
            <a:endParaRPr lang="en-US" sz="4450" dirty="0"/>
          </a:p>
        </p:txBody>
      </p:sp>
      <p:pic>
        <p:nvPicPr>
          <p:cNvPr id="3" name="Image 0" descr="preencoded.png"/>
          <p:cNvPicPr>
            <a:picLocks noChangeAspect="1"/>
          </p:cNvPicPr>
          <p:nvPr/>
        </p:nvPicPr>
        <p:blipFill>
          <a:blip r:embed="rId3"/>
          <a:stretch>
            <a:fillRect/>
          </a:stretch>
        </p:blipFill>
        <p:spPr>
          <a:xfrm>
            <a:off x="793790" y="2196703"/>
            <a:ext cx="4885015" cy="4885015"/>
          </a:xfrm>
          <a:prstGeom prst="rect">
            <a:avLst/>
          </a:prstGeom>
        </p:spPr>
      </p:pic>
      <p:sp>
        <p:nvSpPr>
          <p:cNvPr id="4" name="Shape 1"/>
          <p:cNvSpPr/>
          <p:nvPr/>
        </p:nvSpPr>
        <p:spPr>
          <a:xfrm>
            <a:off x="6239828" y="2196703"/>
            <a:ext cx="510302" cy="510302"/>
          </a:xfrm>
          <a:prstGeom prst="roundRect">
            <a:avLst>
              <a:gd name="adj" fmla="val 6667"/>
            </a:avLst>
          </a:prstGeom>
          <a:solidFill>
            <a:srgbClr val="F2EEEE"/>
          </a:solidFill>
          <a:ln/>
        </p:spPr>
        <p:txBody>
          <a:bodyPr/>
          <a:lstStyle/>
          <a:p>
            <a:endParaRPr lang="de-DE"/>
          </a:p>
        </p:txBody>
      </p:sp>
      <p:pic>
        <p:nvPicPr>
          <p:cNvPr id="5" name="Image 1" descr="preencoded.png"/>
          <p:cNvPicPr>
            <a:picLocks noChangeAspect="1"/>
          </p:cNvPicPr>
          <p:nvPr/>
        </p:nvPicPr>
        <p:blipFill>
          <a:blip r:embed="rId4"/>
          <a:stretch>
            <a:fillRect/>
          </a:stretch>
        </p:blipFill>
        <p:spPr>
          <a:xfrm>
            <a:off x="6324898" y="2239208"/>
            <a:ext cx="340162" cy="425291"/>
          </a:xfrm>
          <a:prstGeom prst="rect">
            <a:avLst/>
          </a:prstGeom>
        </p:spPr>
      </p:pic>
      <p:sp>
        <p:nvSpPr>
          <p:cNvPr id="6" name="Text 2"/>
          <p:cNvSpPr/>
          <p:nvPr/>
        </p:nvSpPr>
        <p:spPr>
          <a:xfrm>
            <a:off x="6976943" y="227457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32338"/>
                </a:solidFill>
                <a:latin typeface="Quattrocento" pitchFamily="34" charset="0"/>
                <a:ea typeface="Quattrocento" pitchFamily="34" charset="-122"/>
                <a:cs typeface="Quattrocento" pitchFamily="34" charset="-120"/>
              </a:rPr>
              <a:t>Professionell gestaltet</a:t>
            </a:r>
            <a:endParaRPr lang="en-US" sz="2200" dirty="0"/>
          </a:p>
        </p:txBody>
      </p:sp>
      <p:sp>
        <p:nvSpPr>
          <p:cNvPr id="7" name="Text 3"/>
          <p:cNvSpPr/>
          <p:nvPr/>
        </p:nvSpPr>
        <p:spPr>
          <a:xfrm>
            <a:off x="6976943" y="2855714"/>
            <a:ext cx="2923223" cy="1814513"/>
          </a:xfrm>
          <a:prstGeom prst="rect">
            <a:avLst/>
          </a:prstGeom>
          <a:noFill/>
          <a:ln/>
        </p:spPr>
        <p:txBody>
          <a:bodyPr wrap="square" lIns="0" tIns="0" rIns="0" bIns="0" rtlCol="0" anchor="t"/>
          <a:lstStyle/>
          <a:p>
            <a:pPr marL="0" indent="0" algn="l">
              <a:lnSpc>
                <a:spcPts val="2850"/>
              </a:lnSpc>
              <a:buNone/>
            </a:pPr>
            <a:r>
              <a:rPr lang="en-US" sz="1750" dirty="0">
                <a:solidFill>
                  <a:srgbClr val="432338"/>
                </a:solidFill>
                <a:latin typeface="Quattrocento" pitchFamily="34" charset="0"/>
                <a:ea typeface="Quattrocento" pitchFamily="34" charset="-122"/>
                <a:cs typeface="Quattrocento" pitchFamily="34" charset="-120"/>
              </a:rPr>
              <a:t>Liebevoll illustriert und ansprechend formatiert – ein kleines Kunstwerk für deine tägliche Achtsamkeitspraxis.</a:t>
            </a:r>
            <a:endParaRPr lang="en-US" sz="1750" dirty="0"/>
          </a:p>
        </p:txBody>
      </p:sp>
      <p:sp>
        <p:nvSpPr>
          <p:cNvPr id="8" name="Shape 4"/>
          <p:cNvSpPr/>
          <p:nvPr/>
        </p:nvSpPr>
        <p:spPr>
          <a:xfrm>
            <a:off x="10183654" y="2196703"/>
            <a:ext cx="510302" cy="510302"/>
          </a:xfrm>
          <a:prstGeom prst="roundRect">
            <a:avLst>
              <a:gd name="adj" fmla="val 6667"/>
            </a:avLst>
          </a:prstGeom>
          <a:solidFill>
            <a:srgbClr val="F2EEEE"/>
          </a:solidFill>
          <a:ln/>
        </p:spPr>
        <p:txBody>
          <a:bodyPr/>
          <a:lstStyle/>
          <a:p>
            <a:endParaRPr lang="de-DE"/>
          </a:p>
        </p:txBody>
      </p:sp>
      <p:pic>
        <p:nvPicPr>
          <p:cNvPr id="9" name="Image 2" descr="preencoded.png"/>
          <p:cNvPicPr>
            <a:picLocks noChangeAspect="1"/>
          </p:cNvPicPr>
          <p:nvPr/>
        </p:nvPicPr>
        <p:blipFill>
          <a:blip r:embed="rId5"/>
          <a:stretch>
            <a:fillRect/>
          </a:stretch>
        </p:blipFill>
        <p:spPr>
          <a:xfrm>
            <a:off x="10268724" y="2239208"/>
            <a:ext cx="340162" cy="425291"/>
          </a:xfrm>
          <a:prstGeom prst="rect">
            <a:avLst/>
          </a:prstGeom>
        </p:spPr>
      </p:pic>
      <p:sp>
        <p:nvSpPr>
          <p:cNvPr id="10" name="Text 5"/>
          <p:cNvSpPr/>
          <p:nvPr/>
        </p:nvSpPr>
        <p:spPr>
          <a:xfrm>
            <a:off x="10920770" y="2274570"/>
            <a:ext cx="2923342" cy="708660"/>
          </a:xfrm>
          <a:prstGeom prst="rect">
            <a:avLst/>
          </a:prstGeom>
          <a:noFill/>
          <a:ln/>
        </p:spPr>
        <p:txBody>
          <a:bodyPr wrap="square" lIns="0" tIns="0" rIns="0" bIns="0" rtlCol="0" anchor="t"/>
          <a:lstStyle/>
          <a:p>
            <a:pPr marL="0" indent="0" algn="l">
              <a:lnSpc>
                <a:spcPts val="2750"/>
              </a:lnSpc>
              <a:buNone/>
            </a:pPr>
            <a:r>
              <a:rPr lang="en-US" sz="2200" dirty="0">
                <a:solidFill>
                  <a:srgbClr val="432338"/>
                </a:solidFill>
                <a:latin typeface="Quattrocento" pitchFamily="34" charset="0"/>
                <a:ea typeface="Quattrocento" pitchFamily="34" charset="-122"/>
                <a:cs typeface="Quattrocento" pitchFamily="34" charset="-120"/>
              </a:rPr>
              <a:t>Exklusiv für meine Community</a:t>
            </a:r>
            <a:endParaRPr lang="en-US" sz="2200" dirty="0"/>
          </a:p>
        </p:txBody>
      </p:sp>
      <p:sp>
        <p:nvSpPr>
          <p:cNvPr id="11" name="Text 6"/>
          <p:cNvSpPr/>
          <p:nvPr/>
        </p:nvSpPr>
        <p:spPr>
          <a:xfrm>
            <a:off x="10920770" y="3210044"/>
            <a:ext cx="2923342" cy="1451610"/>
          </a:xfrm>
          <a:prstGeom prst="rect">
            <a:avLst/>
          </a:prstGeom>
          <a:noFill/>
          <a:ln/>
        </p:spPr>
        <p:txBody>
          <a:bodyPr wrap="square" lIns="0" tIns="0" rIns="0" bIns="0" rtlCol="0" anchor="t"/>
          <a:lstStyle/>
          <a:p>
            <a:pPr marL="0" indent="0" algn="l">
              <a:lnSpc>
                <a:spcPts val="2850"/>
              </a:lnSpc>
              <a:buNone/>
            </a:pPr>
            <a:r>
              <a:rPr lang="en-US" sz="1750" dirty="0">
                <a:solidFill>
                  <a:srgbClr val="432338"/>
                </a:solidFill>
                <a:latin typeface="Quattrocento" pitchFamily="34" charset="0"/>
                <a:ea typeface="Quattrocento" pitchFamily="34" charset="-122"/>
                <a:cs typeface="Quattrocento" pitchFamily="34" charset="-120"/>
              </a:rPr>
              <a:t>Als Dankeschön für dein Interesse und Vertrauen stelle ich dir dieses E-Book kostenlos zur Verfügung.</a:t>
            </a:r>
            <a:endParaRPr lang="en-US" sz="1750" dirty="0"/>
          </a:p>
        </p:txBody>
      </p:sp>
      <p:sp>
        <p:nvSpPr>
          <p:cNvPr id="12" name="Shape 7"/>
          <p:cNvSpPr/>
          <p:nvPr/>
        </p:nvSpPr>
        <p:spPr>
          <a:xfrm>
            <a:off x="6239828" y="5123855"/>
            <a:ext cx="510302" cy="510302"/>
          </a:xfrm>
          <a:prstGeom prst="roundRect">
            <a:avLst>
              <a:gd name="adj" fmla="val 6667"/>
            </a:avLst>
          </a:prstGeom>
          <a:solidFill>
            <a:srgbClr val="F2EEEE"/>
          </a:solidFill>
          <a:ln/>
        </p:spPr>
        <p:txBody>
          <a:bodyPr/>
          <a:lstStyle/>
          <a:p>
            <a:endParaRPr lang="de-DE"/>
          </a:p>
        </p:txBody>
      </p:sp>
      <p:pic>
        <p:nvPicPr>
          <p:cNvPr id="13" name="Image 3" descr="preencoded.png"/>
          <p:cNvPicPr>
            <a:picLocks noChangeAspect="1"/>
          </p:cNvPicPr>
          <p:nvPr/>
        </p:nvPicPr>
        <p:blipFill>
          <a:blip r:embed="rId6"/>
          <a:stretch>
            <a:fillRect/>
          </a:stretch>
        </p:blipFill>
        <p:spPr>
          <a:xfrm>
            <a:off x="6324898" y="5166360"/>
            <a:ext cx="340162" cy="425291"/>
          </a:xfrm>
          <a:prstGeom prst="rect">
            <a:avLst/>
          </a:prstGeom>
        </p:spPr>
      </p:pic>
      <p:sp>
        <p:nvSpPr>
          <p:cNvPr id="14" name="Text 8"/>
          <p:cNvSpPr/>
          <p:nvPr/>
        </p:nvSpPr>
        <p:spPr>
          <a:xfrm>
            <a:off x="6976943" y="5201722"/>
            <a:ext cx="2868573" cy="354330"/>
          </a:xfrm>
          <a:prstGeom prst="rect">
            <a:avLst/>
          </a:prstGeom>
          <a:noFill/>
          <a:ln/>
        </p:spPr>
        <p:txBody>
          <a:bodyPr wrap="none" lIns="0" tIns="0" rIns="0" bIns="0" rtlCol="0" anchor="t"/>
          <a:lstStyle/>
          <a:p>
            <a:pPr marL="0" indent="0" algn="l">
              <a:lnSpc>
                <a:spcPts val="2750"/>
              </a:lnSpc>
              <a:buNone/>
            </a:pPr>
            <a:r>
              <a:rPr lang="en-US" sz="2200" dirty="0">
                <a:solidFill>
                  <a:srgbClr val="432338"/>
                </a:solidFill>
                <a:latin typeface="Quattrocento" pitchFamily="34" charset="0"/>
                <a:ea typeface="Quattrocento" pitchFamily="34" charset="-122"/>
                <a:cs typeface="Quattrocento" pitchFamily="34" charset="-120"/>
              </a:rPr>
              <a:t>Einfach herunterladen</a:t>
            </a:r>
            <a:endParaRPr lang="en-US" sz="2200" dirty="0"/>
          </a:p>
        </p:txBody>
      </p:sp>
      <p:sp>
        <p:nvSpPr>
          <p:cNvPr id="15" name="Text 9"/>
          <p:cNvSpPr/>
          <p:nvPr/>
        </p:nvSpPr>
        <p:spPr>
          <a:xfrm>
            <a:off x="6976943" y="5782866"/>
            <a:ext cx="6867168" cy="1088708"/>
          </a:xfrm>
          <a:prstGeom prst="rect">
            <a:avLst/>
          </a:prstGeom>
          <a:noFill/>
          <a:ln/>
        </p:spPr>
        <p:txBody>
          <a:bodyPr wrap="square" lIns="0" tIns="0" rIns="0" bIns="0" rtlCol="0" anchor="t"/>
          <a:lstStyle/>
          <a:p>
            <a:pPr marL="0" indent="0" algn="l">
              <a:lnSpc>
                <a:spcPts val="2850"/>
              </a:lnSpc>
              <a:buNone/>
            </a:pPr>
            <a:r>
              <a:rPr lang="en-US" sz="1750" dirty="0">
                <a:solidFill>
                  <a:srgbClr val="432338"/>
                </a:solidFill>
                <a:latin typeface="Quattrocento" pitchFamily="34" charset="0"/>
                <a:ea typeface="Quattrocento" pitchFamily="34" charset="-122"/>
                <a:cs typeface="Quattrocento" pitchFamily="34" charset="-120"/>
              </a:rPr>
              <a:t>Besuche </a:t>
            </a:r>
            <a:r>
              <a:rPr lang="en-US" sz="1750" b="1" dirty="0">
                <a:solidFill>
                  <a:srgbClr val="432338"/>
                </a:solidFill>
                <a:latin typeface="Quattrocento" pitchFamily="34" charset="0"/>
                <a:ea typeface="Quattrocento" pitchFamily="34" charset="-122"/>
                <a:cs typeface="Quattrocento" pitchFamily="34" charset="-120"/>
              </a:rPr>
              <a:t>www.erika-hensellek.com</a:t>
            </a:r>
            <a:r>
              <a:rPr lang="en-US" sz="1750" dirty="0">
                <a:solidFill>
                  <a:srgbClr val="432338"/>
                </a:solidFill>
                <a:latin typeface="Quattrocento" pitchFamily="34" charset="0"/>
                <a:ea typeface="Quattrocento" pitchFamily="34" charset="-122"/>
                <a:cs typeface="Quattrocento" pitchFamily="34" charset="-120"/>
              </a:rPr>
              <a:t>, trage dich mit deiner E-Mail-Adresse ein und erhalte sofortigen Zugang zu deinem persönlichen Exemplar.</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992</Words>
  <Application>Microsoft Office PowerPoint</Application>
  <PresentationFormat>Benutzerdefiniert</PresentationFormat>
  <Paragraphs>96</Paragraphs>
  <Slides>10</Slides>
  <Notes>10</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10</vt:i4>
      </vt:variant>
    </vt:vector>
  </HeadingPairs>
  <TitlesOfParts>
    <vt:vector size="13" baseType="lpstr">
      <vt:lpstr>Arial</vt:lpstr>
      <vt:lpstr>Quattrocento</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erika hensellek</dc:creator>
  <cp:lastModifiedBy>Erika Hensellek</cp:lastModifiedBy>
  <cp:revision>1</cp:revision>
  <dcterms:created xsi:type="dcterms:W3CDTF">2025-08-08T09:22:37Z</dcterms:created>
  <dcterms:modified xsi:type="dcterms:W3CDTF">2025-08-08T09:23:30Z</dcterms:modified>
</cp:coreProperties>
</file>